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75" d="100"/>
          <a:sy n="75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10B60-5B2F-4BDD-82AC-78688B3EFC64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20B72-4E2D-477A-A665-023C8CD217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312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20B72-4E2D-477A-A665-023C8CD217CF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48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3C95-BF5B-4A8C-AB49-C7A85D8F4530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6DA-EE1D-4493-9FE2-4EB9DC438E28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3C95-BF5B-4A8C-AB49-C7A85D8F4530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6DA-EE1D-4493-9FE2-4EB9DC438E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3C95-BF5B-4A8C-AB49-C7A85D8F4530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6DA-EE1D-4493-9FE2-4EB9DC438E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3C95-BF5B-4A8C-AB49-C7A85D8F4530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6DA-EE1D-4493-9FE2-4EB9DC438E28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3C95-BF5B-4A8C-AB49-C7A85D8F4530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6DA-EE1D-4493-9FE2-4EB9DC438E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3C95-BF5B-4A8C-AB49-C7A85D8F4530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6DA-EE1D-4493-9FE2-4EB9DC438E28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3C95-BF5B-4A8C-AB49-C7A85D8F4530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6DA-EE1D-4493-9FE2-4EB9DC438E28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3C95-BF5B-4A8C-AB49-C7A85D8F4530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6DA-EE1D-4493-9FE2-4EB9DC438E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3C95-BF5B-4A8C-AB49-C7A85D8F4530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6DA-EE1D-4493-9FE2-4EB9DC438E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3C95-BF5B-4A8C-AB49-C7A85D8F4530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6DA-EE1D-4493-9FE2-4EB9DC438E2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3C95-BF5B-4A8C-AB49-C7A85D8F4530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6DA-EE1D-4493-9FE2-4EB9DC438E28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CB3C95-BF5B-4A8C-AB49-C7A85D8F4530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A696DA-EE1D-4493-9FE2-4EB9DC438E28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1224136"/>
          </a:xfrm>
        </p:spPr>
        <p:txBody>
          <a:bodyPr/>
          <a:lstStyle/>
          <a:p>
            <a:pPr algn="l"/>
            <a:r>
              <a:rPr lang="es-CL" sz="2400" dirty="0" smtClean="0"/>
              <a:t>        </a:t>
            </a:r>
            <a:r>
              <a:rPr lang="es-CL" sz="1800" dirty="0" smtClean="0"/>
              <a:t>Liceo Andrés Bello A-94</a:t>
            </a:r>
            <a:br>
              <a:rPr lang="es-CL" sz="1800" dirty="0" smtClean="0"/>
            </a:br>
            <a:r>
              <a:rPr lang="es-CL" sz="1800" dirty="0" smtClean="0"/>
              <a:t>           Departamento de Matemática.           </a:t>
            </a:r>
            <a:br>
              <a:rPr lang="es-CL" sz="1800" dirty="0" smtClean="0"/>
            </a:br>
            <a:r>
              <a:rPr lang="es-CL" sz="1800" dirty="0" smtClean="0"/>
              <a:t>Prof.   Beatriz Muñoz Rojo.</a:t>
            </a:r>
            <a:br>
              <a:rPr lang="es-CL" sz="1800" dirty="0" smtClean="0"/>
            </a:br>
            <a:r>
              <a:rPr lang="es-CL" sz="1800" dirty="0"/>
              <a:t> </a:t>
            </a:r>
            <a:r>
              <a:rPr lang="es-CL" sz="1800" dirty="0" smtClean="0"/>
              <a:t>          </a:t>
            </a:r>
            <a:endParaRPr lang="es-CL" sz="1800" dirty="0"/>
          </a:p>
        </p:txBody>
      </p:sp>
      <p:pic>
        <p:nvPicPr>
          <p:cNvPr id="3073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5010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352928" cy="460851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s-CL" sz="6400" b="1" i="1" dirty="0" smtClean="0">
                <a:solidFill>
                  <a:schemeClr val="accent3">
                    <a:lumMod val="75000"/>
                  </a:schemeClr>
                </a:solidFill>
              </a:rPr>
              <a:t>UNIDAD 0: </a:t>
            </a:r>
          </a:p>
          <a:p>
            <a:pPr marL="45720" indent="0">
              <a:buNone/>
            </a:pPr>
            <a:r>
              <a:rPr lang="es-CL" sz="6400" b="1" i="1" dirty="0" smtClean="0">
                <a:solidFill>
                  <a:schemeClr val="accent3">
                    <a:lumMod val="75000"/>
                  </a:schemeClr>
                </a:solidFill>
              </a:rPr>
              <a:t>« POTENCIAS Y RAÍCES»</a:t>
            </a:r>
          </a:p>
          <a:p>
            <a:endParaRPr lang="es-CL" sz="64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s-CL" sz="3200" dirty="0" smtClean="0">
              <a:solidFill>
                <a:srgbClr val="0070C0"/>
              </a:solidFill>
            </a:endParaRPr>
          </a:p>
          <a:p>
            <a:endParaRPr lang="es-CL" sz="3200" dirty="0">
              <a:solidFill>
                <a:srgbClr val="0070C0"/>
              </a:solidFill>
            </a:endParaRPr>
          </a:p>
          <a:p>
            <a:endParaRPr lang="es-CL" sz="32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es-CL" sz="3100" dirty="0" smtClean="0">
                <a:solidFill>
                  <a:schemeClr val="tx1"/>
                </a:solidFill>
              </a:rPr>
              <a:t>Nivel:3ero Medio</a:t>
            </a:r>
          </a:p>
          <a:p>
            <a:pPr marL="45720" indent="0">
              <a:buNone/>
            </a:pPr>
            <a:r>
              <a:rPr lang="es-CL" sz="3100" dirty="0" smtClean="0">
                <a:solidFill>
                  <a:schemeClr val="tx1"/>
                </a:solidFill>
              </a:rPr>
              <a:t>Asignatura: Matemática. </a:t>
            </a:r>
            <a:endParaRPr lang="es-CL" sz="31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564492" cy="27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2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Marcador de contenido"/>
          <p:cNvSpPr>
            <a:spLocks noGrp="1"/>
          </p:cNvSpPr>
          <p:nvPr>
            <p:ph sz="quarter" idx="13"/>
          </p:nvPr>
        </p:nvSpPr>
        <p:spPr>
          <a:xfrm>
            <a:off x="358060" y="404664"/>
            <a:ext cx="8280920" cy="6048672"/>
          </a:xfrm>
        </p:spPr>
        <p:txBody>
          <a:bodyPr/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pPr>
              <a:buFont typeface="Arial" pitchFamily="34" charset="0"/>
              <a:buChar char="•"/>
            </a:pPr>
            <a:r>
              <a:rPr lang="es-MX" altLang="es-CL" sz="2400" b="1" dirty="0" smtClean="0">
                <a:solidFill>
                  <a:srgbClr val="0070C0"/>
                </a:solidFill>
              </a:rPr>
              <a:t>      Potencias </a:t>
            </a:r>
            <a:r>
              <a:rPr lang="es-MX" altLang="es-CL" sz="2400" b="1" dirty="0">
                <a:solidFill>
                  <a:srgbClr val="0070C0"/>
                </a:solidFill>
              </a:rPr>
              <a:t>de exponente cero</a:t>
            </a:r>
          </a:p>
          <a:p>
            <a:pPr marL="45720" indent="0">
              <a:buNone/>
            </a:pPr>
            <a:endParaRPr lang="es-CL" dirty="0" smtClean="0"/>
          </a:p>
          <a:p>
            <a:pPr marL="45720" indent="0">
              <a:buNone/>
            </a:pPr>
            <a:endParaRPr lang="es-CL" dirty="0"/>
          </a:p>
          <a:p>
            <a:pPr marL="45720" indent="0">
              <a:buNone/>
            </a:pPr>
            <a:endParaRPr lang="es-CL" dirty="0" smtClean="0"/>
          </a:p>
          <a:p>
            <a:pPr marL="45720" indent="0">
              <a:buNone/>
            </a:pPr>
            <a:endParaRPr lang="es-CL" dirty="0"/>
          </a:p>
          <a:p>
            <a:pPr marL="45720" indent="0">
              <a:buNone/>
            </a:pPr>
            <a:endParaRPr lang="es-CL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131840" y="2204864"/>
            <a:ext cx="1584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s-CL" sz="2000" b="1" u="none" dirty="0">
                <a:solidFill>
                  <a:srgbClr val="0070C0"/>
                </a:solidFill>
                <a:cs typeface="Arial" charset="0"/>
              </a:rPr>
              <a:t>Ejemplo:</a:t>
            </a:r>
            <a:endParaRPr lang="es-ES" altLang="es-CL" sz="2000" b="1" u="none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324325" y="2214637"/>
            <a:ext cx="1441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(2</a:t>
            </a:r>
            <a:r>
              <a:rPr lang="es-MX" sz="2000" u="none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10 </a:t>
            </a:r>
            <a:r>
              <a:rPr lang="es-MX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  <a:r>
              <a:rPr lang="es-MX" sz="2000" u="none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</a:t>
            </a:r>
            <a:r>
              <a:rPr lang="es-MX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=</a:t>
            </a:r>
            <a:endParaRPr lang="es-ES" sz="2000" u="none" baseline="30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292080" y="2214637"/>
            <a:ext cx="100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</a:t>
            </a:r>
            <a:r>
              <a:rPr lang="es-MX" sz="20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10</a:t>
            </a:r>
            <a:r>
              <a:rPr lang="es-ES" sz="20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∙</a:t>
            </a:r>
            <a:r>
              <a:rPr lang="es-MX" sz="20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</a:t>
            </a:r>
            <a:endParaRPr lang="es-ES" sz="2000" u="none" baseline="30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834212" y="2240037"/>
            <a:ext cx="1441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 2</a:t>
            </a:r>
            <a:r>
              <a:rPr lang="es-MX" altLang="es-CL" sz="2000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40</a:t>
            </a:r>
            <a:endParaRPr lang="es-ES" altLang="es-CL" sz="2000" u="none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29046" y="4083921"/>
            <a:ext cx="2129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s-MX" altLang="es-CL" sz="2000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 </a:t>
            </a:r>
            <a:r>
              <a:rPr lang="es-MX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1,    a ≠ 0</a:t>
            </a:r>
            <a:endParaRPr lang="es-ES" altLang="es-CL" sz="2000" u="none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913139" y="3991967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u="none" dirty="0"/>
              <a:t>1</a:t>
            </a:r>
            <a:endParaRPr lang="es-ES" altLang="es-CL" sz="2000" u="none" dirty="0"/>
          </a:p>
        </p:txBody>
      </p: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4544987" y="3702224"/>
            <a:ext cx="2232025" cy="950912"/>
            <a:chOff x="2880" y="2523"/>
            <a:chExt cx="1406" cy="599"/>
          </a:xfrm>
        </p:grpSpPr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2880" y="2523"/>
              <a:ext cx="1406" cy="599"/>
              <a:chOff x="3470" y="2704"/>
              <a:chExt cx="1406" cy="599"/>
            </a:xfrm>
          </p:grpSpPr>
          <p:sp>
            <p:nvSpPr>
              <p:cNvPr id="16" name="Text Box 20"/>
              <p:cNvSpPr txBox="1">
                <a:spLocks noChangeArrowheads="1"/>
              </p:cNvSpPr>
              <p:nvPr/>
            </p:nvSpPr>
            <p:spPr bwMode="auto">
              <a:xfrm>
                <a:off x="3515" y="2804"/>
                <a:ext cx="5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altLang="es-CL" sz="2000" u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x</a:t>
                </a:r>
                <a:r>
                  <a:rPr lang="es-MX" altLang="es-CL" sz="2000" u="none" baseline="30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endParaRPr lang="es-ES" altLang="es-CL" sz="2000" u="none" baseline="300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" name="Text Box 21"/>
              <p:cNvSpPr txBox="1">
                <a:spLocks noChangeArrowheads="1"/>
              </p:cNvSpPr>
              <p:nvPr/>
            </p:nvSpPr>
            <p:spPr bwMode="auto">
              <a:xfrm>
                <a:off x="3515" y="2986"/>
                <a:ext cx="36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altLang="es-CL" sz="2000" u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3</a:t>
                </a:r>
                <a:endParaRPr lang="es-ES" altLang="es-CL" sz="2000" u="none" baseline="300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aphicFrame>
            <p:nvGraphicFramePr>
              <p:cNvPr id="18" name="Object 4"/>
              <p:cNvGraphicFramePr>
                <a:graphicFrameLocks noChangeAspect="1"/>
              </p:cNvGraphicFramePr>
              <p:nvPr/>
            </p:nvGraphicFramePr>
            <p:xfrm>
              <a:off x="3470" y="2811"/>
              <a:ext cx="52" cy="4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30" name="Flash Movie" r:id="rId3" imgW="209520" imgH="1974960" progId="Flash.Movie">
                      <p:embed/>
                    </p:oleObj>
                  </mc:Choice>
                  <mc:Fallback>
                    <p:oleObj name="Flash Movie" r:id="rId3" imgW="209520" imgH="1974960" progId="Flash.Movi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0" y="2811"/>
                            <a:ext cx="52" cy="4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5"/>
              <p:cNvGraphicFramePr>
                <a:graphicFrameLocks noChangeAspect="1"/>
              </p:cNvGraphicFramePr>
              <p:nvPr/>
            </p:nvGraphicFramePr>
            <p:xfrm>
              <a:off x="4059" y="2795"/>
              <a:ext cx="57" cy="5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31" name="Flash Movie" r:id="rId5" imgW="222120" imgH="1974960" progId="Flash.Movie">
                      <p:embed/>
                    </p:oleObj>
                  </mc:Choice>
                  <mc:Fallback>
                    <p:oleObj name="Flash Movie" r:id="rId5" imgW="222120" imgH="1974960" progId="Flash.Movi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9" y="2795"/>
                            <a:ext cx="57" cy="5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Text Box 24"/>
              <p:cNvSpPr txBox="1">
                <a:spLocks noChangeArrowheads="1"/>
              </p:cNvSpPr>
              <p:nvPr/>
            </p:nvSpPr>
            <p:spPr bwMode="auto">
              <a:xfrm>
                <a:off x="3697" y="2891"/>
                <a:ext cx="45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altLang="es-CL" sz="2000" u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– 4y</a:t>
                </a:r>
                <a:endParaRPr lang="es-ES" altLang="es-CL" sz="2000" u="non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Text Box 25"/>
              <p:cNvSpPr txBox="1">
                <a:spLocks noChangeArrowheads="1"/>
              </p:cNvSpPr>
              <p:nvPr/>
            </p:nvSpPr>
            <p:spPr bwMode="auto">
              <a:xfrm>
                <a:off x="4106" y="2704"/>
                <a:ext cx="770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altLang="es-CL" sz="1600" u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</a:t>
                </a:r>
                <a:endParaRPr lang="es-ES" altLang="es-CL" sz="1600" u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Text Box 26"/>
              <p:cNvSpPr txBox="1">
                <a:spLocks noChangeArrowheads="1"/>
              </p:cNvSpPr>
              <p:nvPr/>
            </p:nvSpPr>
            <p:spPr bwMode="auto">
              <a:xfrm>
                <a:off x="4150" y="2895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altLang="es-CL" sz="2000" u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=</a:t>
                </a:r>
                <a:endParaRPr lang="es-ES" altLang="es-CL" sz="2000" u="non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5" name="Line 44"/>
            <p:cNvSpPr>
              <a:spLocks noChangeShapeType="1"/>
            </p:cNvSpPr>
            <p:nvPr/>
          </p:nvSpPr>
          <p:spPr bwMode="auto">
            <a:xfrm>
              <a:off x="2934" y="284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827584" y="2132856"/>
            <a:ext cx="1884413" cy="576263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24" name="23 Rectángulo"/>
          <p:cNvSpPr/>
          <p:nvPr/>
        </p:nvSpPr>
        <p:spPr>
          <a:xfrm>
            <a:off x="3161294" y="3990256"/>
            <a:ext cx="133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altLang="es-CL" sz="2000" b="1" u="none" dirty="0">
                <a:solidFill>
                  <a:srgbClr val="0070C0"/>
                </a:solidFill>
                <a:cs typeface="Arial" charset="0"/>
              </a:rPr>
              <a:t>Ejemplo: </a:t>
            </a:r>
            <a:endParaRPr lang="es-CL" sz="2000" dirty="0">
              <a:solidFill>
                <a:srgbClr val="0070C0"/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57038" y="4005064"/>
            <a:ext cx="1884413" cy="576263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28" name="27 Rectángulo"/>
          <p:cNvSpPr/>
          <p:nvPr/>
        </p:nvSpPr>
        <p:spPr>
          <a:xfrm>
            <a:off x="880831" y="1331536"/>
            <a:ext cx="3735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MX" altLang="es-CL" sz="2400" b="1" dirty="0" smtClean="0">
                <a:solidFill>
                  <a:srgbClr val="0070C0"/>
                </a:solidFill>
              </a:rPr>
              <a:t>Potencia </a:t>
            </a:r>
            <a:r>
              <a:rPr lang="es-MX" altLang="es-CL" sz="2400" b="1" dirty="0">
                <a:solidFill>
                  <a:srgbClr val="0070C0"/>
                </a:solidFill>
              </a:rPr>
              <a:t>de potencia </a:t>
            </a:r>
          </a:p>
        </p:txBody>
      </p: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984230" y="2220963"/>
            <a:ext cx="1944688" cy="400051"/>
            <a:chOff x="2381" y="1237"/>
            <a:chExt cx="1225" cy="252"/>
          </a:xfrm>
        </p:grpSpPr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2381" y="1237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MX" altLang="es-CL" sz="20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</a:t>
              </a:r>
              <a:r>
                <a:rPr lang="es-MX" altLang="es-CL" sz="2000" u="none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</a:t>
              </a:r>
              <a:r>
                <a:rPr lang="es-MX" altLang="es-CL" sz="2000" u="none" baseline="30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</a:t>
              </a:r>
              <a:r>
                <a:rPr lang="es-MX" altLang="es-CL" sz="2000" u="none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s-MX" altLang="es-CL" sz="20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</a:t>
              </a:r>
              <a:r>
                <a:rPr lang="es-MX" altLang="es-CL" sz="2000" u="none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</a:t>
              </a:r>
              <a:r>
                <a:rPr lang="es-MX" altLang="es-CL" sz="20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=</a:t>
              </a:r>
              <a:endParaRPr lang="es-ES" altLang="es-CL" sz="20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970" y="1237"/>
              <a:ext cx="6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MX" altLang="es-CL" sz="20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</a:t>
              </a:r>
              <a:r>
                <a:rPr lang="es-MX" altLang="es-CL" sz="2000" u="none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</a:t>
              </a:r>
              <a:r>
                <a:rPr lang="es-ES" altLang="es-CL" sz="2000" u="none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</a:rPr>
                <a:t>∙</a:t>
              </a:r>
              <a:r>
                <a:rPr lang="es-MX" altLang="es-CL" sz="2000" u="none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</a:t>
              </a:r>
              <a:endParaRPr lang="es-ES" altLang="es-CL" sz="20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2" name="Group 56"/>
          <p:cNvGrpSpPr>
            <a:grpSpLocks/>
          </p:cNvGrpSpPr>
          <p:nvPr/>
        </p:nvGrpSpPr>
        <p:grpSpPr bwMode="auto">
          <a:xfrm>
            <a:off x="2987849" y="5527649"/>
            <a:ext cx="2808287" cy="717550"/>
            <a:chOff x="-1452" y="3108"/>
            <a:chExt cx="1769" cy="452"/>
          </a:xfrm>
        </p:grpSpPr>
        <p:sp>
          <p:nvSpPr>
            <p:cNvPr id="33" name="2 Rectángulo redondeado"/>
            <p:cNvSpPr>
              <a:spLocks noChangeArrowheads="1"/>
            </p:cNvSpPr>
            <p:nvPr/>
          </p:nvSpPr>
          <p:spPr bwMode="auto">
            <a:xfrm>
              <a:off x="-1452" y="3108"/>
              <a:ext cx="1769" cy="316"/>
            </a:xfrm>
            <a:prstGeom prst="roundRect">
              <a:avLst>
                <a:gd name="adj" fmla="val 16667"/>
              </a:avLst>
            </a:prstGeom>
            <a:solidFill>
              <a:srgbClr val="CECEEF"/>
            </a:solidFill>
            <a:ln w="12700" algn="ctr">
              <a:solidFill>
                <a:srgbClr val="9C9CDF"/>
              </a:solidFill>
              <a:prstDash val="sysDash"/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s-CL" altLang="es-CL" u="none">
                <a:cs typeface="Arial" charset="0"/>
              </a:endParaRPr>
            </a:p>
          </p:txBody>
        </p:sp>
        <p:sp>
          <p:nvSpPr>
            <p:cNvPr id="34" name="4 Rectángulo"/>
            <p:cNvSpPr>
              <a:spLocks noChangeArrowheads="1"/>
            </p:cNvSpPr>
            <p:nvPr/>
          </p:nvSpPr>
          <p:spPr bwMode="auto">
            <a:xfrm>
              <a:off x="-1150" y="3153"/>
              <a:ext cx="134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s-MX" altLang="es-CL" u="none" dirty="0">
                  <a:solidFill>
                    <a:srgbClr val="222268"/>
                  </a:solidFill>
                  <a:cs typeface="Arial" charset="0"/>
                </a:rPr>
                <a:t>0</a:t>
              </a:r>
              <a:r>
                <a:rPr lang="es-MX" altLang="es-CL" u="none" baseline="30000" dirty="0">
                  <a:solidFill>
                    <a:srgbClr val="222268"/>
                  </a:solidFill>
                  <a:cs typeface="Arial" charset="0"/>
                </a:rPr>
                <a:t>0</a:t>
              </a:r>
              <a:r>
                <a:rPr lang="es-MX" altLang="es-CL" u="none" dirty="0">
                  <a:solidFill>
                    <a:srgbClr val="222268"/>
                  </a:solidFill>
                  <a:cs typeface="Arial" charset="0"/>
                </a:rPr>
                <a:t> : indeterminado</a:t>
              </a:r>
              <a:endParaRPr lang="es-ES" altLang="es-CL" u="none" dirty="0">
                <a:solidFill>
                  <a:srgbClr val="222268"/>
                </a:solidFill>
                <a:cs typeface="Arial" charset="0"/>
              </a:endParaRPr>
            </a:p>
            <a:p>
              <a:pPr algn="just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s-CL" altLang="es-CL" u="none" dirty="0">
                <a:solidFill>
                  <a:srgbClr val="222268"/>
                </a:solidFill>
                <a:cs typeface="Arial" charset="0"/>
              </a:endParaRPr>
            </a:p>
          </p:txBody>
        </p:sp>
      </p:grpSp>
      <p:pic>
        <p:nvPicPr>
          <p:cNvPr id="35" name="10 Imagen" descr="ico_ojo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43" y="5229200"/>
            <a:ext cx="98621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15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3" grpId="0" animBg="1"/>
      <p:bldP spid="2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08912" cy="6120680"/>
          </a:xfrm>
        </p:spPr>
        <p:txBody>
          <a:bodyPr/>
          <a:lstStyle/>
          <a:p>
            <a:pPr marL="45720" indent="0">
              <a:buNone/>
            </a:pP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073222"/>
              </p:ext>
            </p:extLst>
          </p:nvPr>
        </p:nvGraphicFramePr>
        <p:xfrm>
          <a:off x="468312" y="2060848"/>
          <a:ext cx="8208143" cy="38164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67098"/>
                <a:gridCol w="4141045"/>
              </a:tblGrid>
              <a:tr h="396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Base entera</a:t>
                      </a:r>
                      <a:endParaRPr lang="es-E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2" marR="91442" marT="45721" marB="45721">
                    <a:lnL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Base</a:t>
                      </a:r>
                      <a:r>
                        <a:rPr lang="es-ES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fraccionaria</a:t>
                      </a:r>
                      <a:endParaRPr lang="es-ES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2" marR="91442" marT="45721" marB="45721">
                    <a:lnL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0178">
                <a:tc>
                  <a:txBody>
                    <a:bodyPr/>
                    <a:lstStyle/>
                    <a:p>
                      <a:endParaRPr lang="es-E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1" marB="45721">
                    <a:lnL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42" marR="91442" marT="45721" marB="45721">
                    <a:lnL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475656" y="2759640"/>
            <a:ext cx="1855192" cy="117287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6" name="54 CuadroTexto"/>
          <p:cNvSpPr txBox="1">
            <a:spLocks noChangeArrowheads="1"/>
          </p:cNvSpPr>
          <p:nvPr/>
        </p:nvSpPr>
        <p:spPr bwMode="auto">
          <a:xfrm>
            <a:off x="2123207" y="3932510"/>
            <a:ext cx="93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CL" sz="2400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≠ </a:t>
            </a:r>
            <a:r>
              <a:rPr lang="es-MX" altLang="es-CL" sz="24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es-ES" altLang="es-C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237108" y="1484784"/>
            <a:ext cx="4406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altLang="es-CL" sz="2000" b="1" u="none" dirty="0">
                <a:solidFill>
                  <a:srgbClr val="84BD00"/>
                </a:solidFill>
              </a:rPr>
              <a:t> </a:t>
            </a:r>
            <a:r>
              <a:rPr lang="es-MX" altLang="es-CL" sz="2000" b="1" u="none" dirty="0">
                <a:solidFill>
                  <a:srgbClr val="0070C0"/>
                </a:solidFill>
              </a:rPr>
              <a:t>Potencias de exponente negativo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7544" y="4169141"/>
            <a:ext cx="158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s-CL" b="1" u="none" dirty="0">
                <a:solidFill>
                  <a:srgbClr val="0070C0"/>
                </a:solidFill>
                <a:cs typeface="Arial" charset="0"/>
              </a:rPr>
              <a:t>Ejemplo:</a:t>
            </a:r>
            <a:endParaRPr lang="es-ES" altLang="es-CL" b="1" u="none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72000" y="4221435"/>
            <a:ext cx="158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s-CL" b="1" u="none" dirty="0">
                <a:solidFill>
                  <a:srgbClr val="0070C0"/>
                </a:solidFill>
                <a:cs typeface="Arial" charset="0"/>
              </a:rPr>
              <a:t>Ejemplo:</a:t>
            </a:r>
            <a:endParaRPr lang="es-ES" altLang="es-CL" b="1" u="none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6183313" y="4869135"/>
            <a:ext cx="793750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s-ES" altLang="es-CL" sz="2000" u="none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95 CuadroTexto"/>
          <p:cNvSpPr txBox="1">
            <a:spLocks noChangeArrowheads="1"/>
          </p:cNvSpPr>
          <p:nvPr/>
        </p:nvSpPr>
        <p:spPr bwMode="auto">
          <a:xfrm>
            <a:off x="5796136" y="3932758"/>
            <a:ext cx="1943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CL" sz="2400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≠ </a:t>
            </a:r>
            <a:r>
              <a:rPr lang="es-MX" altLang="es-CL" sz="24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  y  </a:t>
            </a:r>
            <a:r>
              <a:rPr lang="es-MX" altLang="es-CL" sz="2400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 ≠ 0</a:t>
            </a:r>
            <a:endParaRPr lang="es-ES" altLang="es-C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496321" y="2759888"/>
            <a:ext cx="2131318" cy="117287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CL" altLang="es-CL"/>
          </a:p>
        </p:txBody>
      </p:sp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105971"/>
              </p:ext>
            </p:extLst>
          </p:nvPr>
        </p:nvGraphicFramePr>
        <p:xfrm>
          <a:off x="539552" y="4581128"/>
          <a:ext cx="3842748" cy="79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cuación" r:id="rId3" imgW="2260440" imgH="469800" progId="Equation.3">
                  <p:embed/>
                </p:oleObj>
              </mc:Choice>
              <mc:Fallback>
                <p:oleObj name="Ecuación" r:id="rId3" imgW="22604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581128"/>
                        <a:ext cx="3842748" cy="798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86434"/>
              </p:ext>
            </p:extLst>
          </p:nvPr>
        </p:nvGraphicFramePr>
        <p:xfrm>
          <a:off x="5323660" y="4618563"/>
          <a:ext cx="2676888" cy="79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cuación" r:id="rId5" imgW="1574640" imgH="469800" progId="Equation.3">
                  <p:embed/>
                </p:oleObj>
              </mc:Choice>
              <mc:Fallback>
                <p:oleObj name="Ecuación" r:id="rId5" imgW="15746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660" y="4618563"/>
                        <a:ext cx="2676888" cy="798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190370"/>
              </p:ext>
            </p:extLst>
          </p:nvPr>
        </p:nvGraphicFramePr>
        <p:xfrm>
          <a:off x="1691680" y="2852936"/>
          <a:ext cx="139680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cuación" r:id="rId7" imgW="698400" imgH="469800" progId="Equation.3">
                  <p:embed/>
                </p:oleObj>
              </mc:Choice>
              <mc:Fallback>
                <p:oleObj name="Ecuación" r:id="rId7" imgW="698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852936"/>
                        <a:ext cx="1396800" cy="93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451285"/>
              </p:ext>
            </p:extLst>
          </p:nvPr>
        </p:nvGraphicFramePr>
        <p:xfrm>
          <a:off x="5724128" y="2852936"/>
          <a:ext cx="175248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cuación" r:id="rId9" imgW="876240" imgH="469800" progId="Equation.3">
                  <p:embed/>
                </p:oleObj>
              </mc:Choice>
              <mc:Fallback>
                <p:oleObj name="Ecuación" r:id="rId9" imgW="8762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852936"/>
                        <a:ext cx="1752480" cy="93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78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568952" cy="6048672"/>
          </a:xfrm>
        </p:spPr>
        <p:txBody>
          <a:bodyPr/>
          <a:lstStyle/>
          <a:p>
            <a:pPr marL="45720" indent="0">
              <a:buNone/>
            </a:pPr>
            <a:endParaRPr lang="es-CL" dirty="0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223874" y="1408074"/>
            <a:ext cx="463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altLang="es-CL" sz="2000" b="1" u="none" dirty="0">
                <a:solidFill>
                  <a:srgbClr val="84BD00"/>
                </a:solidFill>
              </a:rPr>
              <a:t> </a:t>
            </a:r>
            <a:r>
              <a:rPr lang="es-MX" altLang="es-CL" sz="2000" b="1" u="none" dirty="0">
                <a:solidFill>
                  <a:srgbClr val="0070C0"/>
                </a:solidFill>
              </a:rPr>
              <a:t>Adición y sustracción de potencias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0040" y="1916832"/>
            <a:ext cx="727031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just" eaLnBrk="1" hangingPunct="1">
              <a:spcBef>
                <a:spcPct val="50000"/>
              </a:spcBef>
            </a:pPr>
            <a:r>
              <a:rPr lang="es-ES_tradnl" altLang="es-CL" sz="2000" b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</a:t>
            </a:r>
            <a:r>
              <a:rPr lang="es-ES_tradnl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existe propiedad para sumar y/o restar potencias</a:t>
            </a:r>
            <a:r>
              <a:rPr lang="es-ES_tradnl" altLang="es-CL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s-MX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	</a:t>
            </a:r>
            <a:endParaRPr lang="es-ES" altLang="es-CL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62886" y="3212976"/>
            <a:ext cx="1584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s-CL" sz="2000" b="1" u="none" dirty="0">
                <a:solidFill>
                  <a:srgbClr val="0070C0"/>
                </a:solidFill>
                <a:cs typeface="Arial" charset="0"/>
              </a:rPr>
              <a:t>Ejemplo:</a:t>
            </a:r>
            <a:endParaRPr lang="es-ES" altLang="es-CL" sz="2000" b="1" u="none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39552" y="3789040"/>
            <a:ext cx="142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u="none" dirty="0"/>
              <a:t>4</a:t>
            </a:r>
            <a:r>
              <a:rPr lang="es-MX" altLang="es-CL" sz="2000" u="none" baseline="30000" dirty="0"/>
              <a:t>2</a:t>
            </a:r>
            <a:r>
              <a:rPr lang="es-CL" altLang="es-CL" sz="2000" u="none" dirty="0"/>
              <a:t>  </a:t>
            </a:r>
            <a:r>
              <a:rPr lang="es-ES" altLang="es-CL" sz="2000" u="none" dirty="0"/>
              <a:t>+</a:t>
            </a:r>
            <a:r>
              <a:rPr lang="es-MX" altLang="es-CL" sz="2000" u="none" dirty="0"/>
              <a:t>  4</a:t>
            </a:r>
            <a:r>
              <a:rPr lang="es-MX" altLang="es-CL" sz="2000" u="none" baseline="30000" dirty="0"/>
              <a:t>2</a:t>
            </a:r>
            <a:r>
              <a:rPr lang="es-MX" altLang="es-CL" sz="2000" u="none" dirty="0"/>
              <a:t> =</a:t>
            </a:r>
            <a:endParaRPr lang="es-ES" altLang="es-CL" sz="2000" u="none" baseline="30000" dirty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682677" y="3789040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u="none"/>
              <a:t>2 </a:t>
            </a:r>
            <a:r>
              <a:rPr lang="es-MX" altLang="es-CL" sz="1400" u="none"/>
              <a:t>•</a:t>
            </a:r>
            <a:r>
              <a:rPr lang="es-MX" altLang="es-CL" sz="2000" u="none"/>
              <a:t> (2</a:t>
            </a:r>
            <a:r>
              <a:rPr lang="es-MX" altLang="es-CL" sz="2000" u="none" baseline="30000"/>
              <a:t>2</a:t>
            </a:r>
            <a:r>
              <a:rPr lang="es-MX" altLang="es-CL" sz="2000" u="none"/>
              <a:t>)</a:t>
            </a:r>
            <a:r>
              <a:rPr lang="es-MX" altLang="es-CL" sz="2000" u="none" baseline="30000"/>
              <a:t>2</a:t>
            </a:r>
            <a:r>
              <a:rPr lang="es-MX" altLang="es-CL" sz="2000" u="none"/>
              <a:t> =</a:t>
            </a:r>
            <a:endParaRPr lang="es-ES" altLang="es-CL" sz="2000" u="none" baseline="30000"/>
          </a:p>
        </p:txBody>
      </p:sp>
      <p:grpSp>
        <p:nvGrpSpPr>
          <p:cNvPr id="9" name="Group 136"/>
          <p:cNvGrpSpPr>
            <a:grpSpLocks/>
          </p:cNvGrpSpPr>
          <p:nvPr/>
        </p:nvGrpSpPr>
        <p:grpSpPr bwMode="auto">
          <a:xfrm>
            <a:off x="902530" y="4670023"/>
            <a:ext cx="7773988" cy="792163"/>
            <a:chOff x="295" y="3657"/>
            <a:chExt cx="4897" cy="499"/>
          </a:xfrm>
        </p:grpSpPr>
        <p:sp>
          <p:nvSpPr>
            <p:cNvPr id="10" name="2 Rectángulo redondeado"/>
            <p:cNvSpPr>
              <a:spLocks noChangeArrowheads="1"/>
            </p:cNvSpPr>
            <p:nvPr/>
          </p:nvSpPr>
          <p:spPr bwMode="auto">
            <a:xfrm>
              <a:off x="295" y="3657"/>
              <a:ext cx="4897" cy="499"/>
            </a:xfrm>
            <a:prstGeom prst="roundRect">
              <a:avLst>
                <a:gd name="adj" fmla="val 16667"/>
              </a:avLst>
            </a:prstGeom>
            <a:solidFill>
              <a:srgbClr val="CECEEF"/>
            </a:solidFill>
            <a:ln w="12700" algn="ctr">
              <a:solidFill>
                <a:srgbClr val="9C9CDF"/>
              </a:solidFill>
              <a:prstDash val="sysDash"/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s-CL" altLang="es-CL" u="none">
                <a:cs typeface="Arial" charset="0"/>
              </a:endParaRPr>
            </a:p>
          </p:txBody>
        </p:sp>
        <p:sp>
          <p:nvSpPr>
            <p:cNvPr id="11" name="4 Rectángulo"/>
            <p:cNvSpPr>
              <a:spLocks noChangeArrowheads="1"/>
            </p:cNvSpPr>
            <p:nvPr/>
          </p:nvSpPr>
          <p:spPr bwMode="auto">
            <a:xfrm>
              <a:off x="438" y="3739"/>
              <a:ext cx="4653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s-MX" altLang="es-CL" u="none" dirty="0">
                  <a:solidFill>
                    <a:srgbClr val="222268"/>
                  </a:solidFill>
                  <a:cs typeface="Arial" charset="0"/>
                </a:rPr>
                <a:t>Algunas veces podemos utilizar el concepto de factorización para reducir una expresión que contenga sumas y/o restas de potencias.</a:t>
              </a:r>
              <a:r>
                <a:rPr lang="es-CL" altLang="es-CL" u="none" dirty="0">
                  <a:solidFill>
                    <a:srgbClr val="222268"/>
                  </a:solidFill>
                  <a:cs typeface="Arial" charset="0"/>
                </a:rPr>
                <a:t> </a:t>
              </a:r>
            </a:p>
          </p:txBody>
        </p:sp>
      </p:grp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753989" y="3789040"/>
            <a:ext cx="104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CL" sz="2000" u="none" dirty="0"/>
              <a:t>2 </a:t>
            </a:r>
            <a:r>
              <a:rPr lang="es-MX" altLang="es-CL" sz="1400" u="none" dirty="0"/>
              <a:t>•</a:t>
            </a:r>
            <a:r>
              <a:rPr lang="es-MX" altLang="es-CL" sz="1400" u="none" baseline="30000" dirty="0"/>
              <a:t> </a:t>
            </a:r>
            <a:r>
              <a:rPr lang="es-MX" altLang="es-CL" sz="2000" u="none" baseline="30000" dirty="0"/>
              <a:t> </a:t>
            </a:r>
            <a:r>
              <a:rPr lang="es-MX" altLang="es-CL" sz="2000" u="none" dirty="0"/>
              <a:t>4</a:t>
            </a:r>
            <a:r>
              <a:rPr lang="es-MX" altLang="es-CL" sz="2000" u="none" baseline="30000" dirty="0"/>
              <a:t>2 </a:t>
            </a:r>
            <a:r>
              <a:rPr lang="es-MX" altLang="es-CL" sz="2000" u="none" dirty="0"/>
              <a:t>= </a:t>
            </a:r>
            <a:endParaRPr lang="es-CL" altLang="es-CL" sz="2000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897114" y="3789040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u="none"/>
              <a:t>2 </a:t>
            </a:r>
            <a:r>
              <a:rPr lang="es-MX" altLang="es-CL" sz="1400" u="none"/>
              <a:t>•</a:t>
            </a:r>
            <a:r>
              <a:rPr lang="es-MX" altLang="es-CL" sz="2000" u="none"/>
              <a:t> 2</a:t>
            </a:r>
            <a:r>
              <a:rPr lang="es-MX" altLang="es-CL" sz="2000" u="none" baseline="30000"/>
              <a:t>4</a:t>
            </a:r>
            <a:r>
              <a:rPr lang="es-MX" altLang="es-CL" sz="2000" u="none"/>
              <a:t> = 2</a:t>
            </a:r>
            <a:r>
              <a:rPr lang="es-MX" altLang="es-CL" sz="2000" u="none" baseline="30000"/>
              <a:t>5</a:t>
            </a:r>
            <a:endParaRPr lang="es-ES" altLang="es-CL" sz="2000" u="none" baseline="30000"/>
          </a:p>
        </p:txBody>
      </p:sp>
      <p:sp>
        <p:nvSpPr>
          <p:cNvPr id="14" name="13 Rectángulo"/>
          <p:cNvSpPr/>
          <p:nvPr/>
        </p:nvSpPr>
        <p:spPr>
          <a:xfrm>
            <a:off x="467544" y="2382723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ct val="50000"/>
              </a:spcBef>
            </a:pPr>
            <a:r>
              <a:rPr lang="es-ES_tradnl" altLang="es-CL" sz="2000" u="none" dirty="0">
                <a:solidFill>
                  <a:srgbClr val="000000">
                    <a:lumMod val="85000"/>
                    <a:lumOff val="15000"/>
                  </a:srgbClr>
                </a:solidFill>
              </a:rPr>
              <a:t>Es necesario resolver cada potencia y luego aplicar cada operación planteada.</a:t>
            </a:r>
            <a:endParaRPr lang="es-ES" altLang="es-CL" sz="2000" u="none" dirty="0">
              <a:solidFill>
                <a:srgbClr val="000000">
                  <a:lumMod val="85000"/>
                  <a:lumOff val="15000"/>
                </a:srgbClr>
              </a:solidFill>
              <a:cs typeface="Arial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272293" y="68953"/>
            <a:ext cx="4356100" cy="0"/>
          </a:xfrm>
          <a:prstGeom prst="line">
            <a:avLst/>
          </a:prstGeom>
          <a:noFill/>
          <a:ln w="9525">
            <a:solidFill>
              <a:srgbClr val="84B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pic>
        <p:nvPicPr>
          <p:cNvPr id="18" name="10 Imagen" descr="ico_ojo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9" y="4558104"/>
            <a:ext cx="98621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2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39403" y="541323"/>
            <a:ext cx="8468343" cy="5805320"/>
          </a:xfrm>
        </p:spPr>
        <p:txBody>
          <a:bodyPr/>
          <a:lstStyle/>
          <a:p>
            <a:pPr marL="45720" indent="0">
              <a:buNone/>
            </a:pP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396183"/>
              </p:ext>
            </p:extLst>
          </p:nvPr>
        </p:nvGraphicFramePr>
        <p:xfrm>
          <a:off x="468312" y="1988841"/>
          <a:ext cx="8208143" cy="262815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67098"/>
                <a:gridCol w="4141045"/>
              </a:tblGrid>
              <a:tr h="360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2" marR="91442" marT="45721" marB="45721">
                    <a:lnL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u="none" dirty="0" smtClean="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Con exponente negativo</a:t>
                      </a:r>
                      <a:endParaRPr lang="es-ES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2" marR="91442" marT="45721" marB="45721">
                    <a:lnL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31911">
                <a:tc>
                  <a:txBody>
                    <a:bodyPr/>
                    <a:lstStyle/>
                    <a:p>
                      <a:endParaRPr lang="es-E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1" marB="45721">
                    <a:lnL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42" marR="91442" marT="45721" marB="45721">
                    <a:lnL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51520" y="1484784"/>
            <a:ext cx="293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altLang="es-CL" sz="2000" b="1" u="none" dirty="0">
                <a:solidFill>
                  <a:srgbClr val="0070C0"/>
                </a:solidFill>
              </a:rPr>
              <a:t> Potencias de base 10</a:t>
            </a:r>
          </a:p>
        </p:txBody>
      </p:sp>
      <p:grpSp>
        <p:nvGrpSpPr>
          <p:cNvPr id="6" name="123 Grupo"/>
          <p:cNvGrpSpPr>
            <a:grpSpLocks/>
          </p:cNvGrpSpPr>
          <p:nvPr/>
        </p:nvGrpSpPr>
        <p:grpSpPr bwMode="auto">
          <a:xfrm>
            <a:off x="1000126" y="2216845"/>
            <a:ext cx="3286125" cy="2139949"/>
            <a:chOff x="571472" y="1785927"/>
            <a:chExt cx="3286148" cy="2139964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71472" y="1785927"/>
              <a:ext cx="328614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lvl="1" algn="just">
                <a:spcBef>
                  <a:spcPct val="50000"/>
                </a:spcBef>
                <a:defRPr/>
              </a:pPr>
              <a:endParaRPr lang="es-ES" sz="2000" u="none" dirty="0"/>
            </a:p>
            <a:p>
              <a:pPr algn="just">
                <a:spcBef>
                  <a:spcPct val="50000"/>
                </a:spcBef>
                <a:defRPr/>
              </a:pPr>
              <a:endParaRPr lang="es-MX" sz="2000" u="none" dirty="0"/>
            </a:p>
            <a:p>
              <a:pPr algn="just">
                <a:spcBef>
                  <a:spcPct val="50000"/>
                </a:spcBef>
                <a:defRPr/>
              </a:pPr>
              <a:endParaRPr lang="es-MX" sz="2000" u="none" dirty="0">
                <a:cs typeface="Arial" charset="0"/>
              </a:endParaRPr>
            </a:p>
            <a:p>
              <a:pPr marL="542925" lvl="1" algn="just">
                <a:defRPr/>
              </a:pPr>
              <a:r>
                <a:rPr lang="es-MX" sz="2000" u="none" dirty="0">
                  <a:cs typeface="Arial" charset="0"/>
                </a:rPr>
                <a:t>		</a:t>
              </a:r>
              <a:endParaRPr lang="es-ES" sz="2000" u="none" dirty="0">
                <a:cs typeface="Arial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142976" y="2214554"/>
              <a:ext cx="1439873" cy="39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L" sz="2000" u="none" dirty="0"/>
                <a:t> 10</a:t>
              </a:r>
              <a:r>
                <a:rPr lang="es-MX" altLang="es-CL" sz="2000" u="none" baseline="30000" dirty="0"/>
                <a:t>1 </a:t>
              </a:r>
              <a:r>
                <a:rPr lang="es-MX" altLang="es-CL" sz="2000" u="none" dirty="0"/>
                <a:t>= 10</a:t>
              </a:r>
              <a:endParaRPr lang="es-ES" altLang="es-CL" sz="2000" u="none" baseline="30000" dirty="0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142976" y="2646357"/>
              <a:ext cx="1800238" cy="39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L" sz="2000" u="none"/>
                <a:t> 10</a:t>
              </a:r>
              <a:r>
                <a:rPr lang="es-MX" altLang="es-CL" sz="2000" u="none" baseline="30000"/>
                <a:t>2 </a:t>
              </a:r>
              <a:r>
                <a:rPr lang="es-MX" altLang="es-CL" sz="2000" u="none"/>
                <a:t>= 100</a:t>
              </a:r>
              <a:endParaRPr lang="es-ES" altLang="es-CL" sz="2000" u="none" baseline="300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196967" y="3078154"/>
              <a:ext cx="2160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L" sz="2000" u="none"/>
                <a:t>10</a:t>
              </a:r>
              <a:r>
                <a:rPr lang="es-MX" altLang="es-CL" sz="2000" u="none" baseline="30000"/>
                <a:t>3</a:t>
              </a:r>
              <a:r>
                <a:rPr lang="es-MX" altLang="es-CL" sz="2000" u="none"/>
                <a:t> = 1.000</a:t>
              </a:r>
              <a:endParaRPr lang="es-ES" altLang="es-CL" sz="2000" u="none" baseline="30000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196951" y="3529013"/>
              <a:ext cx="2160603" cy="39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L" sz="2000" u="none"/>
                <a:t>10</a:t>
              </a:r>
              <a:r>
                <a:rPr lang="es-MX" altLang="es-CL" sz="2000" u="none" baseline="30000"/>
                <a:t>4</a:t>
              </a:r>
              <a:r>
                <a:rPr lang="es-MX" altLang="es-CL" sz="2000" u="none"/>
                <a:t> = 10.000</a:t>
              </a:r>
              <a:endParaRPr lang="es-ES" altLang="es-CL" sz="2000" u="none" baseline="30000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9403" y="4820345"/>
            <a:ext cx="1584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s-CL" sz="2000" b="1" u="none" dirty="0">
                <a:solidFill>
                  <a:srgbClr val="0070C0"/>
                </a:solidFill>
                <a:cs typeface="Arial" charset="0"/>
              </a:rPr>
              <a:t>Ejemplos:</a:t>
            </a:r>
            <a:endParaRPr lang="es-ES" altLang="es-CL" sz="2000" b="1" u="none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051273" y="4869160"/>
            <a:ext cx="475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u="none" dirty="0"/>
              <a:t>54.000.000 = 54 </a:t>
            </a:r>
            <a:r>
              <a:rPr lang="es-ES" altLang="es-CL" sz="2000" u="none" dirty="0" smtClean="0"/>
              <a:t>∙</a:t>
            </a:r>
            <a:r>
              <a:rPr lang="es-MX" altLang="es-CL" sz="2000" u="none" dirty="0" smtClean="0"/>
              <a:t>1.000.000</a:t>
            </a:r>
            <a:endParaRPr lang="es-ES" altLang="es-CL" sz="2000" u="none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219625" y="486916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u="none" dirty="0"/>
              <a:t>= </a:t>
            </a:r>
            <a:r>
              <a:rPr lang="es-MX" altLang="es-CL" sz="2000" u="none" dirty="0" smtClean="0"/>
              <a:t>54 </a:t>
            </a:r>
            <a:r>
              <a:rPr lang="es-ES" altLang="es-CL" sz="2000" u="none" dirty="0"/>
              <a:t>∙</a:t>
            </a:r>
            <a:r>
              <a:rPr lang="es-MX" altLang="es-CL" sz="2000" u="none" dirty="0"/>
              <a:t> 10</a:t>
            </a:r>
            <a:r>
              <a:rPr lang="es-MX" altLang="es-CL" sz="2000" u="none" baseline="30000" dirty="0"/>
              <a:t>6</a:t>
            </a:r>
            <a:endParaRPr lang="es-ES" altLang="es-CL" sz="2000" u="none" baseline="30000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21001" y="5336381"/>
            <a:ext cx="149066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000" u="none" dirty="0">
                <a:latin typeface="+mj-lt"/>
              </a:rPr>
              <a:t>    </a:t>
            </a:r>
            <a:r>
              <a:rPr lang="es-MX" sz="2000" u="none" dirty="0" smtClean="0">
                <a:latin typeface="+mj-lt"/>
              </a:rPr>
              <a:t>4</a:t>
            </a:r>
            <a:r>
              <a:rPr lang="es-ES" sz="2000" u="none" dirty="0" smtClean="0">
                <a:latin typeface="+mj-lt"/>
              </a:rPr>
              <a:t>∙10</a:t>
            </a:r>
            <a:r>
              <a:rPr lang="es-ES" sz="2000" u="none" baseline="30000" dirty="0">
                <a:latin typeface="+mj-lt"/>
              </a:rPr>
              <a:t>– 5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050826" y="5325327"/>
            <a:ext cx="3024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u="none" dirty="0"/>
              <a:t>0,00004 = </a:t>
            </a:r>
            <a:r>
              <a:rPr lang="es-MX" altLang="es-CL" sz="2000" u="none" dirty="0" smtClean="0"/>
              <a:t>4 </a:t>
            </a:r>
            <a:r>
              <a:rPr lang="es-ES" altLang="es-CL" sz="2000" u="none" dirty="0" smtClean="0"/>
              <a:t>∙ </a:t>
            </a:r>
            <a:r>
              <a:rPr lang="es-MX" altLang="es-CL" sz="2000" u="none" dirty="0" smtClean="0"/>
              <a:t>0,00001 </a:t>
            </a:r>
            <a:r>
              <a:rPr lang="es-MX" altLang="es-CL" sz="2000" u="none" dirty="0"/>
              <a:t>= </a:t>
            </a:r>
            <a:endParaRPr lang="es-ES" altLang="es-CL" sz="2000" u="none" dirty="0"/>
          </a:p>
        </p:txBody>
      </p:sp>
      <p:grpSp>
        <p:nvGrpSpPr>
          <p:cNvPr id="17" name="Group 61"/>
          <p:cNvGrpSpPr>
            <a:grpSpLocks/>
          </p:cNvGrpSpPr>
          <p:nvPr/>
        </p:nvGrpSpPr>
        <p:grpSpPr bwMode="auto">
          <a:xfrm>
            <a:off x="5076827" y="2216845"/>
            <a:ext cx="3281364" cy="2087563"/>
            <a:chOff x="3198" y="1215"/>
            <a:chExt cx="2067" cy="1315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3198" y="1215"/>
              <a:ext cx="2067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lvl="1" algn="just">
                <a:spcBef>
                  <a:spcPct val="50000"/>
                </a:spcBef>
                <a:defRPr/>
              </a:pPr>
              <a:endParaRPr lang="es-ES" sz="2000" u="none" dirty="0"/>
            </a:p>
            <a:p>
              <a:pPr algn="just">
                <a:spcBef>
                  <a:spcPct val="50000"/>
                </a:spcBef>
                <a:defRPr/>
              </a:pPr>
              <a:endParaRPr lang="es-MX" sz="2000" u="none" dirty="0"/>
            </a:p>
            <a:p>
              <a:pPr algn="just">
                <a:spcBef>
                  <a:spcPct val="50000"/>
                </a:spcBef>
                <a:defRPr/>
              </a:pPr>
              <a:endParaRPr lang="es-MX" sz="2000" u="none" dirty="0">
                <a:cs typeface="Arial" charset="0"/>
              </a:endParaRPr>
            </a:p>
            <a:p>
              <a:pPr marL="542925" lvl="1" algn="just">
                <a:defRPr/>
              </a:pPr>
              <a:r>
                <a:rPr lang="es-MX" sz="2000" u="none" dirty="0">
                  <a:cs typeface="Arial" charset="0"/>
                </a:rPr>
                <a:t>		</a:t>
              </a:r>
              <a:endParaRPr lang="es-ES" sz="2000" u="none" dirty="0">
                <a:cs typeface="Arial" charset="0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4175" y="1485"/>
              <a:ext cx="4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2000" u="none">
                  <a:latin typeface="+mj-lt"/>
                </a:rPr>
                <a:t>0,1</a:t>
              </a:r>
              <a:endParaRPr lang="es-ES" sz="2000" u="none">
                <a:latin typeface="+mj-lt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173" y="1771"/>
              <a:ext cx="5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2000" u="none">
                  <a:latin typeface="+mj-lt"/>
                </a:rPr>
                <a:t>0,01</a:t>
              </a:r>
              <a:endParaRPr lang="es-ES" sz="2000" u="none">
                <a:latin typeface="+mj-lt"/>
              </a:endParaRP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4176" y="2018"/>
              <a:ext cx="6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2000" u="none" dirty="0">
                  <a:latin typeface="+mj-lt"/>
                </a:rPr>
                <a:t>0,001</a:t>
              </a:r>
              <a:endParaRPr lang="es-ES" sz="2000" u="none" dirty="0">
                <a:latin typeface="+mj-lt"/>
              </a:endParaRPr>
            </a:p>
          </p:txBody>
        </p:sp>
        <p:grpSp>
          <p:nvGrpSpPr>
            <p:cNvPr id="22" name="Group 29"/>
            <p:cNvGrpSpPr>
              <a:grpSpLocks/>
            </p:cNvGrpSpPr>
            <p:nvPr/>
          </p:nvGrpSpPr>
          <p:grpSpPr bwMode="auto">
            <a:xfrm>
              <a:off x="3520" y="1485"/>
              <a:ext cx="726" cy="279"/>
              <a:chOff x="2109" y="845"/>
              <a:chExt cx="590" cy="279"/>
            </a:xfrm>
          </p:grpSpPr>
          <p:sp>
            <p:nvSpPr>
              <p:cNvPr id="33" name="Text Box 30"/>
              <p:cNvSpPr txBox="1">
                <a:spLocks noChangeArrowheads="1"/>
              </p:cNvSpPr>
              <p:nvPr/>
            </p:nvSpPr>
            <p:spPr bwMode="auto">
              <a:xfrm>
                <a:off x="2109" y="845"/>
                <a:ext cx="5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altLang="es-CL" sz="2000" u="none"/>
                  <a:t>10 </a:t>
                </a:r>
                <a:r>
                  <a:rPr lang="es-MX" altLang="es-CL" sz="2000" u="none" baseline="30000"/>
                  <a:t>– 1</a:t>
                </a:r>
                <a:endParaRPr lang="es-ES" altLang="es-CL" sz="2000" u="none" baseline="30000"/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2472" y="874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s-MX" sz="2000" u="none">
                    <a:latin typeface="+mj-lt"/>
                  </a:rPr>
                  <a:t>=</a:t>
                </a:r>
                <a:endParaRPr lang="es-ES" sz="2000" u="none">
                  <a:latin typeface="+mj-lt"/>
                </a:endParaRPr>
              </a:p>
            </p:txBody>
          </p:sp>
        </p:grp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4176" y="2268"/>
              <a:ext cx="10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2000" u="none" dirty="0">
                  <a:latin typeface="+mj-lt"/>
                </a:rPr>
                <a:t>0,0001</a:t>
              </a:r>
              <a:endParaRPr lang="es-ES" sz="2000" u="none" dirty="0">
                <a:latin typeface="+mj-lt"/>
              </a:endParaRPr>
            </a:p>
          </p:txBody>
        </p:sp>
        <p:grpSp>
          <p:nvGrpSpPr>
            <p:cNvPr id="24" name="Group 29"/>
            <p:cNvGrpSpPr>
              <a:grpSpLocks/>
            </p:cNvGrpSpPr>
            <p:nvPr/>
          </p:nvGrpSpPr>
          <p:grpSpPr bwMode="auto">
            <a:xfrm>
              <a:off x="3515" y="1742"/>
              <a:ext cx="726" cy="279"/>
              <a:chOff x="2109" y="845"/>
              <a:chExt cx="590" cy="279"/>
            </a:xfrm>
          </p:grpSpPr>
          <p:sp>
            <p:nvSpPr>
              <p:cNvPr id="31" name="Text Box 30"/>
              <p:cNvSpPr txBox="1">
                <a:spLocks noChangeArrowheads="1"/>
              </p:cNvSpPr>
              <p:nvPr/>
            </p:nvSpPr>
            <p:spPr bwMode="auto">
              <a:xfrm>
                <a:off x="2109" y="845"/>
                <a:ext cx="5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altLang="es-CL" sz="2000" u="none"/>
                  <a:t>10 </a:t>
                </a:r>
                <a:r>
                  <a:rPr lang="es-MX" altLang="es-CL" sz="2000" u="none" baseline="30000"/>
                  <a:t>– 2</a:t>
                </a:r>
                <a:endParaRPr lang="es-ES" altLang="es-CL" sz="2000" u="none" baseline="30000"/>
              </a:p>
            </p:txBody>
          </p:sp>
          <p:sp>
            <p:nvSpPr>
              <p:cNvPr id="32" name="Text Box 31"/>
              <p:cNvSpPr txBox="1">
                <a:spLocks noChangeArrowheads="1"/>
              </p:cNvSpPr>
              <p:nvPr/>
            </p:nvSpPr>
            <p:spPr bwMode="auto">
              <a:xfrm>
                <a:off x="2472" y="874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s-MX" sz="2000" u="none">
                    <a:latin typeface="+mj-lt"/>
                  </a:rPr>
                  <a:t>=</a:t>
                </a:r>
                <a:endParaRPr lang="es-ES" sz="2000" u="none">
                  <a:latin typeface="+mj-lt"/>
                </a:endParaRPr>
              </a:p>
            </p:txBody>
          </p:sp>
        </p:grpSp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3516" y="1988"/>
              <a:ext cx="726" cy="279"/>
              <a:chOff x="2109" y="845"/>
              <a:chExt cx="590" cy="279"/>
            </a:xfrm>
          </p:grpSpPr>
          <p:sp>
            <p:nvSpPr>
              <p:cNvPr id="29" name="Text Box 30"/>
              <p:cNvSpPr txBox="1">
                <a:spLocks noChangeArrowheads="1"/>
              </p:cNvSpPr>
              <p:nvPr/>
            </p:nvSpPr>
            <p:spPr bwMode="auto">
              <a:xfrm>
                <a:off x="2109" y="845"/>
                <a:ext cx="5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altLang="es-CL" sz="2000" u="none"/>
                  <a:t>10 </a:t>
                </a:r>
                <a:r>
                  <a:rPr lang="es-MX" altLang="es-CL" sz="2000" u="none" baseline="30000"/>
                  <a:t>– 3</a:t>
                </a:r>
                <a:endParaRPr lang="es-ES" altLang="es-CL" sz="2000" u="none" baseline="30000"/>
              </a:p>
            </p:txBody>
          </p:sp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2472" y="874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s-MX" sz="2000" u="none">
                    <a:latin typeface="+mj-lt"/>
                  </a:rPr>
                  <a:t>=</a:t>
                </a:r>
                <a:endParaRPr lang="es-ES" sz="2000" u="none">
                  <a:latin typeface="+mj-lt"/>
                </a:endParaRPr>
              </a:p>
            </p:txBody>
          </p:sp>
        </p:grpSp>
        <p:grpSp>
          <p:nvGrpSpPr>
            <p:cNvPr id="26" name="Group 29"/>
            <p:cNvGrpSpPr>
              <a:grpSpLocks/>
            </p:cNvGrpSpPr>
            <p:nvPr/>
          </p:nvGrpSpPr>
          <p:grpSpPr bwMode="auto">
            <a:xfrm>
              <a:off x="3515" y="2251"/>
              <a:ext cx="726" cy="279"/>
              <a:chOff x="2109" y="845"/>
              <a:chExt cx="590" cy="279"/>
            </a:xfrm>
          </p:grpSpPr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2109" y="845"/>
                <a:ext cx="5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altLang="es-CL" sz="2000" u="none"/>
                  <a:t>10 </a:t>
                </a:r>
                <a:r>
                  <a:rPr lang="es-MX" altLang="es-CL" sz="2000" u="none" baseline="30000"/>
                  <a:t>– 4</a:t>
                </a:r>
                <a:endParaRPr lang="es-ES" altLang="es-CL" sz="2000" u="none" baseline="30000"/>
              </a:p>
            </p:txBody>
          </p:sp>
          <p:sp>
            <p:nvSpPr>
              <p:cNvPr id="28" name="Text Box 31"/>
              <p:cNvSpPr txBox="1">
                <a:spLocks noChangeArrowheads="1"/>
              </p:cNvSpPr>
              <p:nvPr/>
            </p:nvSpPr>
            <p:spPr bwMode="auto">
              <a:xfrm>
                <a:off x="2472" y="874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s-MX" sz="2000" u="none">
                    <a:latin typeface="+mj-lt"/>
                  </a:rPr>
                  <a:t>=</a:t>
                </a:r>
                <a:endParaRPr lang="es-ES" sz="2000" u="none">
                  <a:latin typeface="+mj-lt"/>
                </a:endParaRPr>
              </a:p>
            </p:txBody>
          </p:sp>
        </p:grpSp>
      </p:grpSp>
      <p:sp>
        <p:nvSpPr>
          <p:cNvPr id="35" name="34 Rectángulo"/>
          <p:cNvSpPr/>
          <p:nvPr/>
        </p:nvSpPr>
        <p:spPr>
          <a:xfrm>
            <a:off x="962022" y="1988840"/>
            <a:ext cx="3127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ct val="50000"/>
              </a:spcBef>
              <a:defRPr/>
            </a:pPr>
            <a:r>
              <a:rPr lang="es-MX" sz="2000" b="1" u="none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Con exponente positivo</a:t>
            </a:r>
            <a:endParaRPr lang="es-ES" sz="2000" b="1" u="none" dirty="0">
              <a:solidFill>
                <a:srgbClr val="000000">
                  <a:lumMod val="85000"/>
                  <a:lumOff val="1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 rot="21600000">
            <a:off x="467544" y="404664"/>
            <a:ext cx="8208912" cy="61926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s-ES" sz="2000" dirty="0" smtClean="0"/>
              <a:t>Ahora </a:t>
            </a:r>
            <a:r>
              <a:rPr lang="es-ES" sz="2000" dirty="0"/>
              <a:t>, vamos a aplicar éstas propiedades aprendidas a los siguientes </a:t>
            </a:r>
            <a:r>
              <a:rPr lang="es-ES" sz="2000" dirty="0">
                <a:solidFill>
                  <a:srgbClr val="0070C0"/>
                </a:solidFill>
              </a:rPr>
              <a:t>ejercicios</a:t>
            </a:r>
            <a:r>
              <a:rPr lang="es-ES" sz="2000" dirty="0" smtClean="0">
                <a:solidFill>
                  <a:srgbClr val="0070C0"/>
                </a:solidFill>
              </a:rPr>
              <a:t>:</a:t>
            </a:r>
          </a:p>
          <a:p>
            <a:pPr marL="45720" indent="0">
              <a:buNone/>
            </a:pPr>
            <a:r>
              <a:rPr lang="es-CL" sz="2000" dirty="0" smtClean="0"/>
              <a:t> </a:t>
            </a:r>
          </a:p>
          <a:p>
            <a:pPr marL="45720" indent="0">
              <a:buNone/>
            </a:pPr>
            <a:endParaRPr lang="es-CL" sz="2000" dirty="0"/>
          </a:p>
          <a:p>
            <a:pPr marL="45720" indent="0">
              <a:buNone/>
            </a:pPr>
            <a:endParaRPr lang="es-CL" sz="2000" dirty="0" smtClean="0"/>
          </a:p>
          <a:p>
            <a:pPr marL="45720" indent="0">
              <a:buNone/>
            </a:pPr>
            <a:endParaRPr lang="es-ES" sz="2000" dirty="0" smtClean="0"/>
          </a:p>
          <a:p>
            <a:pPr marL="45720" indent="0">
              <a:buNone/>
            </a:pPr>
            <a:endParaRPr lang="es-ES" sz="2000" dirty="0" smtClean="0"/>
          </a:p>
          <a:p>
            <a:pPr marL="45720" indent="0">
              <a:buNone/>
            </a:pPr>
            <a:endParaRPr lang="es-ES" sz="2000" dirty="0" smtClean="0"/>
          </a:p>
          <a:p>
            <a:pPr marL="45720" indent="0">
              <a:buNone/>
            </a:pPr>
            <a:endParaRPr lang="es-ES" sz="2000" dirty="0"/>
          </a:p>
          <a:p>
            <a:pPr marL="45720" indent="0">
              <a:buNone/>
            </a:pPr>
            <a:r>
              <a:rPr lang="es-CL" sz="2000" dirty="0" smtClean="0"/>
              <a:t>                                                       </a:t>
            </a:r>
          </a:p>
          <a:p>
            <a:pPr marL="45720" indent="0">
              <a:buNone/>
            </a:pPr>
            <a:r>
              <a:rPr lang="es-CL" sz="2000" dirty="0" smtClean="0"/>
              <a:t>                      =</a:t>
            </a:r>
            <a:endParaRPr lang="es-CL" sz="2000" dirty="0"/>
          </a:p>
          <a:p>
            <a:pPr marL="45720" indent="0">
              <a:buNone/>
            </a:pPr>
            <a:endParaRPr lang="es-ES" sz="2000" dirty="0" smtClean="0"/>
          </a:p>
          <a:p>
            <a:pPr marL="45720" indent="0">
              <a:buNone/>
            </a:pPr>
            <a:r>
              <a:rPr lang="es-ES" sz="2000" dirty="0" smtClean="0"/>
              <a:t>2</a:t>
            </a:r>
            <a:r>
              <a:rPr lang="es-ES" sz="2000" baseline="30000" dirty="0" smtClean="0"/>
              <a:t>3</a:t>
            </a:r>
            <a:r>
              <a:rPr lang="es-ES" sz="2000" dirty="0" smtClean="0"/>
              <a:t> </a:t>
            </a:r>
            <a:r>
              <a:rPr lang="es-ES" sz="2000" dirty="0"/>
              <a:t>+ 6</a:t>
            </a:r>
            <a:r>
              <a:rPr lang="es-ES" sz="2000" baseline="30000" dirty="0"/>
              <a:t>2</a:t>
            </a:r>
            <a:r>
              <a:rPr lang="es-ES" sz="2000" dirty="0"/>
              <a:t>- 6</a:t>
            </a:r>
            <a:r>
              <a:rPr lang="es-ES" sz="2000" baseline="30000" dirty="0"/>
              <a:t>3</a:t>
            </a:r>
            <a:r>
              <a:rPr lang="es-ES" sz="2000" dirty="0"/>
              <a:t>· 2</a:t>
            </a:r>
            <a:r>
              <a:rPr lang="es-ES" sz="2000" baseline="30000" dirty="0"/>
              <a:t>3</a:t>
            </a:r>
            <a:r>
              <a:rPr lang="es-ES" sz="2000" dirty="0"/>
              <a:t> – (-2)</a:t>
            </a:r>
            <a:r>
              <a:rPr lang="es-ES" sz="2000" baseline="30000" dirty="0"/>
              <a:t>3 </a:t>
            </a:r>
            <a:r>
              <a:rPr lang="es-ES" sz="2000" dirty="0"/>
              <a:t>=</a:t>
            </a:r>
          </a:p>
          <a:p>
            <a:pPr marL="45720" indent="0">
              <a:buNone/>
            </a:pPr>
            <a:endParaRPr lang="es-ES" sz="2000" dirty="0" smtClean="0"/>
          </a:p>
          <a:p>
            <a:pPr marL="45720" indent="0">
              <a:buNone/>
            </a:pPr>
            <a:r>
              <a:rPr lang="es-ES" sz="2000" dirty="0" smtClean="0"/>
              <a:t>3</a:t>
            </a:r>
            <a:r>
              <a:rPr lang="es-ES" sz="2000" baseline="30000" dirty="0" smtClean="0"/>
              <a:t>0</a:t>
            </a:r>
            <a:r>
              <a:rPr lang="es-ES" sz="2000" dirty="0" smtClean="0"/>
              <a:t> </a:t>
            </a:r>
            <a:r>
              <a:rPr lang="es-ES" sz="2000" dirty="0"/>
              <a:t>– 3</a:t>
            </a:r>
            <a:r>
              <a:rPr lang="es-ES" sz="2000" baseline="30000" dirty="0"/>
              <a:t>-1</a:t>
            </a:r>
            <a:r>
              <a:rPr lang="es-ES" sz="2000" dirty="0"/>
              <a:t> + 3</a:t>
            </a:r>
            <a:r>
              <a:rPr lang="es-ES" sz="2000" baseline="30000" dirty="0"/>
              <a:t>-2</a:t>
            </a:r>
            <a:r>
              <a:rPr lang="es-ES" sz="2000" dirty="0"/>
              <a:t>– 3 </a:t>
            </a:r>
            <a:r>
              <a:rPr lang="es-ES" sz="2000" baseline="30000" dirty="0"/>
              <a:t>–3</a:t>
            </a:r>
            <a:r>
              <a:rPr lang="es-ES" sz="2000" dirty="0"/>
              <a:t> =  </a:t>
            </a:r>
            <a:endParaRPr lang="es-CL" sz="2000" dirty="0"/>
          </a:p>
          <a:p>
            <a:pPr marL="45720" indent="0">
              <a:buNone/>
            </a:pPr>
            <a:endParaRPr lang="es-CL" sz="2000" dirty="0" smtClean="0"/>
          </a:p>
          <a:p>
            <a:pPr marL="45720" indent="0">
              <a:buNone/>
            </a:pPr>
            <a:r>
              <a:rPr lang="es-CL" sz="2000" dirty="0"/>
              <a:t> </a:t>
            </a:r>
            <a:r>
              <a:rPr lang="es-CL" sz="2000" dirty="0" smtClean="0"/>
              <a:t>                                                                 </a:t>
            </a:r>
          </a:p>
          <a:p>
            <a:pPr marL="45720" indent="0">
              <a:buNone/>
            </a:pPr>
            <a:endParaRPr lang="es-CL" sz="2000" dirty="0"/>
          </a:p>
          <a:p>
            <a:pPr marL="45720" indent="0">
              <a:buNone/>
            </a:pPr>
            <a:endParaRPr lang="es-CL" sz="2000" dirty="0" smtClean="0"/>
          </a:p>
          <a:p>
            <a:pPr marL="45720" indent="0">
              <a:buNone/>
            </a:pPr>
            <a:endParaRPr lang="es-CL" sz="2000" dirty="0"/>
          </a:p>
          <a:p>
            <a:pPr marL="45720" indent="0">
              <a:buNone/>
            </a:pPr>
            <a:endParaRPr lang="es-CL" sz="2000" dirty="0" smtClean="0"/>
          </a:p>
          <a:p>
            <a:pPr marL="45720" indent="0">
              <a:buNone/>
            </a:pPr>
            <a:endParaRPr lang="es-CL" sz="2000" dirty="0"/>
          </a:p>
          <a:p>
            <a:pPr marL="45720" indent="0">
              <a:buNone/>
            </a:pPr>
            <a:endParaRPr lang="es-CL" sz="2000" dirty="0" smtClean="0"/>
          </a:p>
          <a:p>
            <a:pPr marL="45720" indent="0">
              <a:buNone/>
            </a:pPr>
            <a:endParaRPr lang="es-CL" sz="2000" dirty="0"/>
          </a:p>
          <a:p>
            <a:pPr marL="45720" indent="0">
              <a:buNone/>
            </a:pPr>
            <a:endParaRPr lang="es-CL" sz="2000" dirty="0" smtClean="0"/>
          </a:p>
          <a:p>
            <a:pPr marL="45720" indent="0">
              <a:buNone/>
            </a:pPr>
            <a:endParaRPr lang="es-CL" sz="2000" dirty="0"/>
          </a:p>
          <a:p>
            <a:pPr marL="45720" indent="0">
              <a:buNone/>
            </a:pPr>
            <a:endParaRPr lang="es-CL" sz="2000" dirty="0" smtClean="0"/>
          </a:p>
          <a:p>
            <a:pPr marL="45720" indent="0">
              <a:buNone/>
            </a:pPr>
            <a:endParaRPr lang="es-CL" sz="2000" dirty="0" smtClean="0"/>
          </a:p>
          <a:p>
            <a:pPr marL="45720" indent="0">
              <a:buNone/>
            </a:pPr>
            <a:r>
              <a:rPr lang="es-CL" sz="2000" dirty="0" smtClean="0"/>
              <a:t> </a:t>
            </a:r>
            <a:endParaRPr lang="es-CL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74" y="1389979"/>
            <a:ext cx="1266685" cy="38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84" y="1413891"/>
            <a:ext cx="1030317" cy="36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2" y="2139613"/>
            <a:ext cx="1141598" cy="54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84" y="2139613"/>
            <a:ext cx="1906430" cy="53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7" y="2834401"/>
            <a:ext cx="1488429" cy="100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84" y="3055722"/>
            <a:ext cx="2371129" cy="56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2" y="4005064"/>
            <a:ext cx="1532559" cy="80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84" y="3951028"/>
            <a:ext cx="2296127" cy="80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62" y="4747980"/>
            <a:ext cx="2808324" cy="83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107" y="5596804"/>
            <a:ext cx="2773021" cy="83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2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8208912" cy="5505792"/>
          </a:xfrm>
        </p:spPr>
        <p:txBody>
          <a:bodyPr/>
          <a:lstStyle/>
          <a:p>
            <a:pPr marL="45720" indent="0" algn="ctr">
              <a:buNone/>
            </a:pPr>
            <a:r>
              <a:rPr lang="es-CL" sz="4400" b="1" dirty="0" smtClean="0"/>
              <a:t>¡ ADIOS!</a:t>
            </a:r>
            <a:endParaRPr lang="es-CL" sz="4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5112568" cy="38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9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8208912" cy="60486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CL" sz="1800" b="1" dirty="0"/>
              <a:t>Queridos estudiantes:</a:t>
            </a:r>
          </a:p>
          <a:p>
            <a:pPr marL="45720" indent="0">
              <a:buNone/>
            </a:pPr>
            <a:endParaRPr lang="es-CL" sz="1800" b="1" dirty="0"/>
          </a:p>
          <a:p>
            <a:pPr>
              <a:buFont typeface="Wingdings" pitchFamily="2" charset="2"/>
              <a:buChar char="ü"/>
            </a:pPr>
            <a:r>
              <a:rPr lang="es-CL" sz="1800" b="1" dirty="0" smtClean="0"/>
              <a:t>Este </a:t>
            </a:r>
            <a:r>
              <a:rPr lang="es-CL" sz="1800" b="1" dirty="0"/>
              <a:t>primer PPT es para que </a:t>
            </a:r>
            <a:r>
              <a:rPr lang="es-CL" sz="1800" b="1" dirty="0" smtClean="0"/>
              <a:t>lo </a:t>
            </a:r>
            <a:r>
              <a:rPr lang="es-CL" sz="1800" b="1" dirty="0"/>
              <a:t>resuelvan y </a:t>
            </a:r>
            <a:r>
              <a:rPr lang="es-CL" sz="1800" b="1" dirty="0" smtClean="0"/>
              <a:t>me envíen </a:t>
            </a:r>
            <a:r>
              <a:rPr lang="es-CL" sz="1800" b="1" dirty="0"/>
              <a:t>las respuestas en el documento Word adjunto enviado en el correo.</a:t>
            </a:r>
          </a:p>
          <a:p>
            <a:pPr marL="45720" indent="0">
              <a:buNone/>
            </a:pPr>
            <a:endParaRPr lang="es-CL" sz="1800" b="1" dirty="0"/>
          </a:p>
          <a:p>
            <a:pPr>
              <a:buFont typeface="Wingdings" pitchFamily="2" charset="2"/>
              <a:buChar char="ü"/>
            </a:pPr>
            <a:r>
              <a:rPr lang="es-CL" sz="1800" b="1" dirty="0"/>
              <a:t>Desarrollen los ejercicios en su cuaderno, la idea es que si no aciertan con </a:t>
            </a:r>
            <a:r>
              <a:rPr lang="es-CL" sz="1800" b="1" dirty="0" smtClean="0"/>
              <a:t>las respuestas </a:t>
            </a:r>
            <a:r>
              <a:rPr lang="es-CL" sz="1800" b="1" dirty="0"/>
              <a:t>podamos comunicarnos vía email y resolver sus dudas.</a:t>
            </a:r>
          </a:p>
          <a:p>
            <a:pPr marL="45720" indent="0">
              <a:buNone/>
            </a:pPr>
            <a:endParaRPr lang="es-CL" sz="1800" b="1" dirty="0"/>
          </a:p>
          <a:p>
            <a:pPr>
              <a:buFont typeface="Wingdings" pitchFamily="2" charset="2"/>
              <a:buChar char="ü"/>
            </a:pPr>
            <a:r>
              <a:rPr lang="es-CL" sz="1800" b="1" dirty="0"/>
              <a:t>La unidad cero </a:t>
            </a:r>
            <a:r>
              <a:rPr lang="es-CL" sz="1800" b="1" dirty="0" smtClean="0"/>
              <a:t>se reinicia </a:t>
            </a:r>
          </a:p>
          <a:p>
            <a:pPr marL="45720" indent="0">
              <a:buNone/>
            </a:pPr>
            <a:r>
              <a:rPr lang="es-CL" sz="1800" b="1" dirty="0" smtClean="0"/>
              <a:t>con </a:t>
            </a:r>
            <a:r>
              <a:rPr lang="es-CL" sz="1800" b="1" dirty="0" smtClean="0">
                <a:solidFill>
                  <a:schemeClr val="accent3">
                    <a:lumMod val="75000"/>
                  </a:schemeClr>
                </a:solidFill>
              </a:rPr>
              <a:t>Potencias y Raíces</a:t>
            </a:r>
            <a:r>
              <a:rPr lang="es-CL" sz="1800" b="1" dirty="0" smtClean="0"/>
              <a:t>, </a:t>
            </a:r>
            <a:r>
              <a:rPr lang="es-CL" sz="1800" b="1" dirty="0"/>
              <a:t>les </a:t>
            </a:r>
            <a:endParaRPr lang="es-CL" sz="1800" b="1" dirty="0" smtClean="0"/>
          </a:p>
          <a:p>
            <a:pPr marL="45720" indent="0">
              <a:buNone/>
            </a:pPr>
            <a:r>
              <a:rPr lang="es-CL" sz="1800" b="1" dirty="0"/>
              <a:t>d</a:t>
            </a:r>
            <a:r>
              <a:rPr lang="es-CL" sz="1800" b="1" dirty="0" smtClean="0"/>
              <a:t>ejo algunos </a:t>
            </a:r>
            <a:r>
              <a:rPr lang="es-CL" sz="1800" b="1" dirty="0"/>
              <a:t>ejemplos para </a:t>
            </a:r>
            <a:endParaRPr lang="es-CL" sz="1800" b="1" dirty="0" smtClean="0"/>
          </a:p>
          <a:p>
            <a:pPr marL="45720" indent="0">
              <a:buNone/>
            </a:pPr>
            <a:r>
              <a:rPr lang="es-CL" sz="1800" b="1" dirty="0" smtClean="0"/>
              <a:t>que recuerden </a:t>
            </a:r>
            <a:r>
              <a:rPr lang="es-CL" sz="1800" b="1" dirty="0"/>
              <a:t>la forma </a:t>
            </a:r>
            <a:r>
              <a:rPr lang="es-CL" sz="1800" b="1" dirty="0" smtClean="0"/>
              <a:t>de </a:t>
            </a:r>
          </a:p>
          <a:p>
            <a:pPr marL="45720" indent="0">
              <a:buNone/>
            </a:pPr>
            <a:r>
              <a:rPr lang="es-CL" sz="1800" b="1" dirty="0" smtClean="0"/>
              <a:t>trabajar con estas propiedades.</a:t>
            </a:r>
            <a:endParaRPr lang="es-CL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842" y="3284984"/>
            <a:ext cx="4670463" cy="317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8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44692" cy="640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pPr marL="45720" indent="0">
              <a:buNone/>
            </a:pPr>
            <a:endParaRPr lang="es-CL" dirty="0"/>
          </a:p>
        </p:txBody>
      </p:sp>
      <p:sp>
        <p:nvSpPr>
          <p:cNvPr id="4" name="3 Rectángulo redondeado"/>
          <p:cNvSpPr/>
          <p:nvPr/>
        </p:nvSpPr>
        <p:spPr bwMode="auto">
          <a:xfrm>
            <a:off x="1430635" y="3116617"/>
            <a:ext cx="2217247" cy="400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CL">
              <a:solidFill>
                <a:schemeClr val="tx1"/>
              </a:solidFill>
            </a:endParaRPr>
          </a:p>
        </p:txBody>
      </p:sp>
      <p:grpSp>
        <p:nvGrpSpPr>
          <p:cNvPr id="5" name="1 Grupo"/>
          <p:cNvGrpSpPr>
            <a:grpSpLocks/>
          </p:cNvGrpSpPr>
          <p:nvPr/>
        </p:nvGrpSpPr>
        <p:grpSpPr bwMode="auto">
          <a:xfrm>
            <a:off x="1403648" y="1484782"/>
            <a:ext cx="6336704" cy="461664"/>
            <a:chOff x="2616200" y="1069180"/>
            <a:chExt cx="4321176" cy="230412"/>
          </a:xfrm>
        </p:grpSpPr>
        <p:sp>
          <p:nvSpPr>
            <p:cNvPr id="6" name="Rectangle 72"/>
            <p:cNvSpPr>
              <a:spLocks noChangeArrowheads="1"/>
            </p:cNvSpPr>
            <p:nvPr/>
          </p:nvSpPr>
          <p:spPr bwMode="auto">
            <a:xfrm>
              <a:off x="2616200" y="1069181"/>
              <a:ext cx="4321176" cy="230411"/>
            </a:xfrm>
            <a:prstGeom prst="rect">
              <a:avLst/>
            </a:prstGeom>
            <a:ln w="12700">
              <a:solidFill>
                <a:srgbClr val="6699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s-CL" altLang="es-CL" smtClean="0"/>
            </a:p>
          </p:txBody>
        </p:sp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2771775" y="1069180"/>
              <a:ext cx="3232612" cy="23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MX" altLang="es-CL" sz="24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– </a:t>
              </a:r>
              <a:r>
                <a:rPr lang="es-MX" altLang="es-CL" sz="2400" u="none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x</a:t>
              </a:r>
              <a:r>
                <a:rPr lang="es-MX" altLang="es-CL" sz="2400" u="none" baseline="30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</a:t>
              </a:r>
              <a:r>
                <a:rPr lang="es-MX" altLang="es-CL" sz="24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s-MX" altLang="es-CL" sz="2400" b="1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NO</a:t>
              </a:r>
              <a:r>
                <a:rPr lang="es-MX" altLang="es-CL" sz="24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siempre es igual a (– x)</a:t>
              </a:r>
              <a:r>
                <a:rPr lang="es-MX" altLang="es-CL" sz="2400" u="none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</a:t>
              </a:r>
              <a:r>
                <a:rPr lang="es-MX" altLang="es-CL" sz="24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8" name="8 Rectángulo"/>
          <p:cNvSpPr>
            <a:spLocks noChangeArrowheads="1"/>
          </p:cNvSpPr>
          <p:nvPr/>
        </p:nvSpPr>
        <p:spPr bwMode="auto">
          <a:xfrm>
            <a:off x="403242" y="2276872"/>
            <a:ext cx="1646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CL" b="1" u="none" dirty="0">
                <a:solidFill>
                  <a:srgbClr val="0070C0"/>
                </a:solidFill>
              </a:rPr>
              <a:t>Por ejemplo: </a:t>
            </a:r>
          </a:p>
        </p:txBody>
      </p:sp>
      <p:sp>
        <p:nvSpPr>
          <p:cNvPr id="9" name="9 Rectángulo"/>
          <p:cNvSpPr>
            <a:spLocks noChangeArrowheads="1"/>
          </p:cNvSpPr>
          <p:nvPr/>
        </p:nvSpPr>
        <p:spPr bwMode="auto">
          <a:xfrm>
            <a:off x="1403648" y="3116617"/>
            <a:ext cx="900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CL" sz="2000" u="none" dirty="0">
                <a:solidFill>
                  <a:srgbClr val="262626"/>
                </a:solidFill>
              </a:rPr>
              <a:t>– 3</a:t>
            </a:r>
            <a:r>
              <a:rPr lang="es-MX" altLang="es-CL" sz="2000" u="none" baseline="30000" dirty="0">
                <a:solidFill>
                  <a:srgbClr val="262626"/>
                </a:solidFill>
              </a:rPr>
              <a:t>2</a:t>
            </a:r>
            <a:r>
              <a:rPr lang="es-MX" altLang="es-CL" sz="2000" u="none" dirty="0">
                <a:solidFill>
                  <a:srgbClr val="262626"/>
                </a:solidFill>
              </a:rPr>
              <a:t> = </a:t>
            </a:r>
            <a:endParaRPr lang="es-CL" altLang="es-CL" dirty="0"/>
          </a:p>
        </p:txBody>
      </p:sp>
      <p:sp>
        <p:nvSpPr>
          <p:cNvPr id="10" name="29 Rectángulo"/>
          <p:cNvSpPr>
            <a:spLocks noChangeArrowheads="1"/>
          </p:cNvSpPr>
          <p:nvPr/>
        </p:nvSpPr>
        <p:spPr bwMode="auto">
          <a:xfrm>
            <a:off x="2098973" y="3116617"/>
            <a:ext cx="360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CL" sz="2000" u="none">
                <a:solidFill>
                  <a:srgbClr val="262626"/>
                </a:solidFill>
              </a:rPr>
              <a:t>–  </a:t>
            </a:r>
            <a:r>
              <a:rPr lang="es-ES" altLang="es-CL" sz="2000" u="none">
                <a:solidFill>
                  <a:srgbClr val="262626"/>
                </a:solidFill>
              </a:rPr>
              <a:t>  </a:t>
            </a:r>
            <a:endParaRPr lang="es-CL" altLang="es-CL"/>
          </a:p>
        </p:txBody>
      </p:sp>
      <p:grpSp>
        <p:nvGrpSpPr>
          <p:cNvPr id="11" name="10 Grupo"/>
          <p:cNvGrpSpPr/>
          <p:nvPr/>
        </p:nvGrpSpPr>
        <p:grpSpPr>
          <a:xfrm>
            <a:off x="3329285" y="2289529"/>
            <a:ext cx="1938338" cy="400050"/>
            <a:chOff x="3641725" y="2486025"/>
            <a:chExt cx="1938338" cy="400050"/>
          </a:xfrm>
        </p:grpSpPr>
        <p:sp>
          <p:nvSpPr>
            <p:cNvPr id="12" name="11 Rectángulo redondeado"/>
            <p:cNvSpPr/>
            <p:nvPr/>
          </p:nvSpPr>
          <p:spPr bwMode="auto">
            <a:xfrm>
              <a:off x="3641725" y="2486025"/>
              <a:ext cx="1590675" cy="40005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CL">
                <a:solidFill>
                  <a:schemeClr val="tx1"/>
                </a:solidFill>
              </a:endParaRPr>
            </a:p>
          </p:txBody>
        </p:sp>
        <p:sp>
          <p:nvSpPr>
            <p:cNvPr id="13" name="11 Rectángulo"/>
            <p:cNvSpPr>
              <a:spLocks noChangeArrowheads="1"/>
            </p:cNvSpPr>
            <p:nvPr/>
          </p:nvSpPr>
          <p:spPr bwMode="auto">
            <a:xfrm>
              <a:off x="3641725" y="2486025"/>
              <a:ext cx="19383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MX" altLang="es-CL" sz="2000" u="none" dirty="0">
                  <a:solidFill>
                    <a:srgbClr val="262626"/>
                  </a:solidFill>
                </a:rPr>
                <a:t>– 3</a:t>
              </a:r>
              <a:r>
                <a:rPr lang="es-MX" altLang="es-CL" sz="2000" u="none" baseline="30000" dirty="0">
                  <a:solidFill>
                    <a:srgbClr val="262626"/>
                  </a:solidFill>
                </a:rPr>
                <a:t>2</a:t>
              </a:r>
              <a:r>
                <a:rPr lang="es-MX" altLang="es-CL" sz="2000" u="none" dirty="0">
                  <a:solidFill>
                    <a:srgbClr val="262626"/>
                  </a:solidFill>
                </a:rPr>
                <a:t> </a:t>
              </a:r>
              <a:r>
                <a:rPr lang="es-MX" altLang="es-CL" sz="2000" u="none" dirty="0">
                  <a:solidFill>
                    <a:srgbClr val="262626"/>
                  </a:solidFill>
                  <a:cs typeface="Arial" charset="0"/>
                </a:rPr>
                <a:t>≠</a:t>
              </a:r>
              <a:r>
                <a:rPr lang="es-MX" altLang="es-CL" sz="2000" u="none" dirty="0">
                  <a:solidFill>
                    <a:srgbClr val="262626"/>
                  </a:solidFill>
                </a:rPr>
                <a:t> (– 3)</a:t>
              </a:r>
              <a:r>
                <a:rPr lang="es-MX" altLang="es-CL" sz="2000" u="none" baseline="30000" dirty="0">
                  <a:solidFill>
                    <a:srgbClr val="262626"/>
                  </a:solidFill>
                </a:rPr>
                <a:t>2 </a:t>
              </a:r>
              <a:r>
                <a:rPr lang="es-ES" altLang="es-CL" sz="2000" u="none" dirty="0">
                  <a:solidFill>
                    <a:srgbClr val="262626"/>
                  </a:solidFill>
                </a:rPr>
                <a:t>     </a:t>
              </a:r>
            </a:p>
          </p:txBody>
        </p:sp>
      </p:grpSp>
      <p:cxnSp>
        <p:nvCxnSpPr>
          <p:cNvPr id="14" name="13 Conector angular"/>
          <p:cNvCxnSpPr/>
          <p:nvPr/>
        </p:nvCxnSpPr>
        <p:spPr bwMode="auto">
          <a:xfrm rot="10800000" flipV="1">
            <a:off x="2314873" y="2489554"/>
            <a:ext cx="1081087" cy="419100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59394 Rectángulo"/>
          <p:cNvSpPr>
            <a:spLocks noChangeArrowheads="1"/>
          </p:cNvSpPr>
          <p:nvPr/>
        </p:nvSpPr>
        <p:spPr bwMode="auto">
          <a:xfrm>
            <a:off x="2276773" y="3116617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CL" sz="2000" u="none">
                <a:solidFill>
                  <a:srgbClr val="262626"/>
                </a:solidFill>
              </a:rPr>
              <a:t>3</a:t>
            </a:r>
            <a:endParaRPr lang="es-CL" altLang="es-CL"/>
          </a:p>
        </p:txBody>
      </p:sp>
      <p:sp>
        <p:nvSpPr>
          <p:cNvPr id="16" name="59395 Rectángulo"/>
          <p:cNvSpPr>
            <a:spLocks noChangeArrowheads="1"/>
          </p:cNvSpPr>
          <p:nvPr/>
        </p:nvSpPr>
        <p:spPr bwMode="auto">
          <a:xfrm>
            <a:off x="2483768" y="3113615"/>
            <a:ext cx="468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CL" sz="2000" u="none" dirty="0" smtClean="0">
                <a:solidFill>
                  <a:srgbClr val="262626"/>
                </a:solidFill>
              </a:rPr>
              <a:t>∙ 3</a:t>
            </a:r>
            <a:endParaRPr lang="es-CL" altLang="es-CL" dirty="0"/>
          </a:p>
        </p:txBody>
      </p:sp>
      <p:sp>
        <p:nvSpPr>
          <p:cNvPr id="17" name="59396 Rectángulo"/>
          <p:cNvSpPr>
            <a:spLocks noChangeArrowheads="1"/>
          </p:cNvSpPr>
          <p:nvPr/>
        </p:nvSpPr>
        <p:spPr bwMode="auto">
          <a:xfrm>
            <a:off x="2746673" y="3124554"/>
            <a:ext cx="9012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CL" sz="2000" u="none" dirty="0" smtClean="0">
                <a:solidFill>
                  <a:srgbClr val="262626"/>
                </a:solidFill>
              </a:rPr>
              <a:t> = </a:t>
            </a:r>
            <a:r>
              <a:rPr lang="es-ES" altLang="es-CL" sz="2000" u="none" dirty="0">
                <a:solidFill>
                  <a:srgbClr val="262626"/>
                </a:solidFill>
              </a:rPr>
              <a:t>– 9 </a:t>
            </a:r>
            <a:endParaRPr lang="es-CL" altLang="es-CL" dirty="0"/>
          </a:p>
        </p:txBody>
      </p:sp>
      <p:grpSp>
        <p:nvGrpSpPr>
          <p:cNvPr id="18" name="17 Grupo"/>
          <p:cNvGrpSpPr/>
          <p:nvPr/>
        </p:nvGrpSpPr>
        <p:grpSpPr>
          <a:xfrm>
            <a:off x="4624685" y="3088488"/>
            <a:ext cx="2709863" cy="435669"/>
            <a:chOff x="4937125" y="3281363"/>
            <a:chExt cx="2709863" cy="435669"/>
          </a:xfrm>
        </p:grpSpPr>
        <p:grpSp>
          <p:nvGrpSpPr>
            <p:cNvPr id="19" name="18 Grupo"/>
            <p:cNvGrpSpPr/>
            <p:nvPr/>
          </p:nvGrpSpPr>
          <p:grpSpPr>
            <a:xfrm>
              <a:off x="4937125" y="3313113"/>
              <a:ext cx="2709863" cy="403919"/>
              <a:chOff x="4937125" y="3313113"/>
              <a:chExt cx="2709863" cy="403919"/>
            </a:xfrm>
          </p:grpSpPr>
          <p:sp>
            <p:nvSpPr>
              <p:cNvPr id="23" name="22 Rectángulo redondeado"/>
              <p:cNvSpPr/>
              <p:nvPr/>
            </p:nvSpPr>
            <p:spPr bwMode="auto">
              <a:xfrm>
                <a:off x="4965700" y="3316982"/>
                <a:ext cx="2616200" cy="40005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CL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10 Rectángulo"/>
              <p:cNvSpPr>
                <a:spLocks noChangeArrowheads="1"/>
              </p:cNvSpPr>
              <p:nvPr/>
            </p:nvSpPr>
            <p:spPr bwMode="auto">
              <a:xfrm>
                <a:off x="4937125" y="3313113"/>
                <a:ext cx="270986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altLang="es-CL" sz="2000" u="none" dirty="0">
                    <a:solidFill>
                      <a:srgbClr val="262626"/>
                    </a:solidFill>
                  </a:rPr>
                  <a:t>(– 3)</a:t>
                </a:r>
                <a:r>
                  <a:rPr lang="es-ES" altLang="es-CL" sz="2000" u="none" baseline="30000" dirty="0">
                    <a:solidFill>
                      <a:srgbClr val="262626"/>
                    </a:solidFill>
                  </a:rPr>
                  <a:t>2 </a:t>
                </a:r>
                <a:r>
                  <a:rPr lang="es-ES" altLang="es-CL" sz="2000" u="none" dirty="0">
                    <a:solidFill>
                      <a:srgbClr val="262626"/>
                    </a:solidFill>
                  </a:rPr>
                  <a:t>=  </a:t>
                </a:r>
              </a:p>
            </p:txBody>
          </p:sp>
        </p:grpSp>
        <p:sp>
          <p:nvSpPr>
            <p:cNvPr id="20" name="59397 Rectángulo"/>
            <p:cNvSpPr>
              <a:spLocks noChangeArrowheads="1"/>
            </p:cNvSpPr>
            <p:nvPr/>
          </p:nvSpPr>
          <p:spPr bwMode="auto">
            <a:xfrm>
              <a:off x="5807075" y="3281363"/>
              <a:ext cx="711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altLang="es-CL" sz="2000" u="none" dirty="0">
                  <a:solidFill>
                    <a:srgbClr val="262626"/>
                  </a:solidFill>
                </a:rPr>
                <a:t>(– 3)</a:t>
              </a:r>
              <a:endParaRPr lang="es-CL" altLang="es-CL" dirty="0"/>
            </a:p>
          </p:txBody>
        </p:sp>
        <p:sp>
          <p:nvSpPr>
            <p:cNvPr id="21" name="59398 Rectángulo"/>
            <p:cNvSpPr>
              <a:spLocks noChangeArrowheads="1"/>
            </p:cNvSpPr>
            <p:nvPr/>
          </p:nvSpPr>
          <p:spPr bwMode="auto">
            <a:xfrm>
              <a:off x="6370638" y="3281363"/>
              <a:ext cx="8651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s-CL" sz="2000" u="none" dirty="0">
                  <a:solidFill>
                    <a:srgbClr val="262626"/>
                  </a:solidFill>
                </a:rPr>
                <a:t>·</a:t>
              </a:r>
              <a:r>
                <a:rPr lang="es-ES" altLang="es-CL" sz="2000" u="none" dirty="0">
                  <a:solidFill>
                    <a:srgbClr val="262626"/>
                  </a:solidFill>
                </a:rPr>
                <a:t>(– 3) </a:t>
              </a:r>
              <a:endParaRPr lang="es-CL" altLang="es-CL" dirty="0"/>
            </a:p>
          </p:txBody>
        </p:sp>
        <p:sp>
          <p:nvSpPr>
            <p:cNvPr id="22" name="59399 Rectángulo"/>
            <p:cNvSpPr>
              <a:spLocks noChangeArrowheads="1"/>
            </p:cNvSpPr>
            <p:nvPr/>
          </p:nvSpPr>
          <p:spPr bwMode="auto">
            <a:xfrm>
              <a:off x="7034213" y="3298825"/>
              <a:ext cx="5476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altLang="es-CL" sz="2000" u="none">
                  <a:solidFill>
                    <a:srgbClr val="262626"/>
                  </a:solidFill>
                </a:rPr>
                <a:t>= 9</a:t>
              </a:r>
            </a:p>
          </p:txBody>
        </p:sp>
      </p:grpSp>
      <p:cxnSp>
        <p:nvCxnSpPr>
          <p:cNvPr id="25" name="24 Conector angular"/>
          <p:cNvCxnSpPr/>
          <p:nvPr/>
        </p:nvCxnSpPr>
        <p:spPr bwMode="auto">
          <a:xfrm rot="10800000" flipH="1" flipV="1">
            <a:off x="4980285" y="2511779"/>
            <a:ext cx="1079500" cy="419100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40 CuadroTexto"/>
          <p:cNvSpPr txBox="1">
            <a:spLocks noChangeArrowheads="1"/>
          </p:cNvSpPr>
          <p:nvPr/>
        </p:nvSpPr>
        <p:spPr bwMode="auto">
          <a:xfrm>
            <a:off x="255792" y="837307"/>
            <a:ext cx="86319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altLang="es-CL" sz="2000" b="1" u="none" dirty="0">
                <a:solidFill>
                  <a:srgbClr val="7F7F7F"/>
                </a:solidFill>
              </a:rPr>
              <a:t>     </a:t>
            </a:r>
            <a:r>
              <a:rPr lang="es-CL" altLang="es-CL" sz="2000" b="1" u="none" dirty="0" smtClean="0">
                <a:solidFill>
                  <a:srgbClr val="7F7F7F"/>
                </a:solidFill>
              </a:rPr>
              <a:t> </a:t>
            </a:r>
            <a:r>
              <a:rPr lang="es-CL" altLang="es-CL" sz="2000" b="1" u="none" dirty="0" smtClean="0"/>
              <a:t>Definición</a:t>
            </a:r>
            <a:endParaRPr lang="es-CL" altLang="es-CL" sz="2000" b="1" u="none" dirty="0"/>
          </a:p>
        </p:txBody>
      </p:sp>
      <p:cxnSp>
        <p:nvCxnSpPr>
          <p:cNvPr id="38" name="37 Conector angular"/>
          <p:cNvCxnSpPr/>
          <p:nvPr/>
        </p:nvCxnSpPr>
        <p:spPr bwMode="auto">
          <a:xfrm rot="10800000" flipV="1">
            <a:off x="2447206" y="3103190"/>
            <a:ext cx="1081087" cy="419100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38 Conector angular"/>
          <p:cNvCxnSpPr/>
          <p:nvPr/>
        </p:nvCxnSpPr>
        <p:spPr bwMode="auto">
          <a:xfrm rot="10800000" flipH="1" flipV="1">
            <a:off x="4680818" y="3127003"/>
            <a:ext cx="1079500" cy="419100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7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>
            <a:grpSpLocks/>
          </p:cNvGrpSpPr>
          <p:nvPr/>
        </p:nvGrpSpPr>
        <p:grpSpPr bwMode="auto">
          <a:xfrm>
            <a:off x="2267744" y="1412776"/>
            <a:ext cx="4321175" cy="879475"/>
            <a:chOff x="2510748" y="3414847"/>
            <a:chExt cx="4321175" cy="879340"/>
          </a:xfrm>
        </p:grpSpPr>
        <p:sp>
          <p:nvSpPr>
            <p:cNvPr id="5" name="Rectangle 72"/>
            <p:cNvSpPr>
              <a:spLocks noChangeArrowheads="1"/>
            </p:cNvSpPr>
            <p:nvPr/>
          </p:nvSpPr>
          <p:spPr bwMode="auto">
            <a:xfrm>
              <a:off x="2510748" y="3429133"/>
              <a:ext cx="4321175" cy="865054"/>
            </a:xfrm>
            <a:prstGeom prst="rect">
              <a:avLst/>
            </a:prstGeom>
            <a:ln w="12700">
              <a:solidFill>
                <a:srgbClr val="6699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s-CL" altLang="es-CL" smtClean="0"/>
            </a:p>
          </p:txBody>
        </p:sp>
        <p:sp>
          <p:nvSpPr>
            <p:cNvPr id="6" name="Rectangle 26"/>
            <p:cNvSpPr>
              <a:spLocks noChangeArrowheads="1"/>
            </p:cNvSpPr>
            <p:nvPr/>
          </p:nvSpPr>
          <p:spPr bwMode="auto">
            <a:xfrm>
              <a:off x="3302911" y="3645000"/>
              <a:ext cx="2765425" cy="396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MX" altLang="es-CL" sz="20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s-MX" altLang="es-CL" sz="2000" b="1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NO</a:t>
              </a:r>
              <a:r>
                <a:rPr lang="es-MX" altLang="es-CL" sz="20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siempre es igual a</a:t>
              </a:r>
            </a:p>
          </p:txBody>
        </p:sp>
        <p:graphicFrame>
          <p:nvGraphicFramePr>
            <p:cNvPr id="7" name="59400 Objeto"/>
            <p:cNvGraphicFramePr>
              <a:graphicFrameLocks noChangeAspect="1"/>
            </p:cNvGraphicFramePr>
            <p:nvPr/>
          </p:nvGraphicFramePr>
          <p:xfrm>
            <a:off x="2898435" y="3414847"/>
            <a:ext cx="495180" cy="856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1" name="Ecuación" r:id="rId4" imgW="330120" imgH="571320" progId="Equation.3">
                    <p:embed/>
                  </p:oleObj>
                </mc:Choice>
                <mc:Fallback>
                  <p:oleObj name="Ecuación" r:id="rId4" imgW="330120" imgH="571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8435" y="3414847"/>
                          <a:ext cx="495180" cy="8569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59402 Objeto"/>
            <p:cNvGraphicFramePr>
              <a:graphicFrameLocks noChangeAspect="1"/>
            </p:cNvGraphicFramePr>
            <p:nvPr/>
          </p:nvGraphicFramePr>
          <p:xfrm>
            <a:off x="6156176" y="3509962"/>
            <a:ext cx="342900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2" name="Ecuación" r:id="rId6" imgW="228600" imgH="444240" progId="Equation.3">
                    <p:embed/>
                  </p:oleObj>
                </mc:Choice>
                <mc:Fallback>
                  <p:oleObj name="Ecuación" r:id="rId6" imgW="22860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6176" y="3509962"/>
                          <a:ext cx="342900" cy="666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5940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830925"/>
              </p:ext>
            </p:extLst>
          </p:nvPr>
        </p:nvGraphicFramePr>
        <p:xfrm>
          <a:off x="1475656" y="3617540"/>
          <a:ext cx="19812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cuación" r:id="rId8" imgW="1320480" imgH="469800" progId="Equation.3">
                  <p:embed/>
                </p:oleObj>
              </mc:Choice>
              <mc:Fallback>
                <p:oleObj name="Ecuación" r:id="rId8" imgW="1320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617540"/>
                        <a:ext cx="19812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4 Rectángulo"/>
          <p:cNvSpPr>
            <a:spLocks noChangeArrowheads="1"/>
          </p:cNvSpPr>
          <p:nvPr/>
        </p:nvSpPr>
        <p:spPr bwMode="auto">
          <a:xfrm>
            <a:off x="209256" y="2708920"/>
            <a:ext cx="1582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CL" b="1" u="none" dirty="0">
                <a:solidFill>
                  <a:srgbClr val="0070C0"/>
                </a:solidFill>
              </a:rPr>
              <a:t>Por ejemplo</a:t>
            </a:r>
            <a:r>
              <a:rPr lang="es-MX" altLang="es-CL" b="1" u="none" dirty="0">
                <a:solidFill>
                  <a:srgbClr val="669900"/>
                </a:solidFill>
              </a:rPr>
              <a:t>:</a:t>
            </a:r>
            <a:endParaRPr lang="es-MX" altLang="es-CL" u="none" dirty="0">
              <a:solidFill>
                <a:srgbClr val="669900"/>
              </a:solidFill>
            </a:endParaRPr>
          </a:p>
        </p:txBody>
      </p:sp>
      <p:graphicFrame>
        <p:nvGraphicFramePr>
          <p:cNvPr id="11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924952"/>
              </p:ext>
            </p:extLst>
          </p:nvPr>
        </p:nvGraphicFramePr>
        <p:xfrm>
          <a:off x="3560043" y="2780928"/>
          <a:ext cx="10477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cuación" r:id="rId10" imgW="698400" imgH="469800" progId="Equation.3">
                  <p:embed/>
                </p:oleObj>
              </mc:Choice>
              <mc:Fallback>
                <p:oleObj name="Ecuación" r:id="rId10" imgW="698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043" y="2780928"/>
                        <a:ext cx="10477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928652"/>
              </p:ext>
            </p:extLst>
          </p:nvPr>
        </p:nvGraphicFramePr>
        <p:xfrm>
          <a:off x="5006256" y="3652465"/>
          <a:ext cx="15811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cuación" r:id="rId12" imgW="1054080" imgH="431640" progId="Equation.3">
                  <p:embed/>
                </p:oleObj>
              </mc:Choice>
              <mc:Fallback>
                <p:oleObj name="Ecuación" r:id="rId12" imgW="1054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256" y="3652465"/>
                        <a:ext cx="15811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12 Conector angular"/>
          <p:cNvCxnSpPr/>
          <p:nvPr/>
        </p:nvCxnSpPr>
        <p:spPr bwMode="auto">
          <a:xfrm rot="10800000" flipV="1">
            <a:off x="2447206" y="3103190"/>
            <a:ext cx="1081087" cy="419100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13 Conector angular"/>
          <p:cNvCxnSpPr/>
          <p:nvPr/>
        </p:nvCxnSpPr>
        <p:spPr bwMode="auto">
          <a:xfrm rot="10800000" flipH="1" flipV="1">
            <a:off x="4680818" y="3127003"/>
            <a:ext cx="1079500" cy="419100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40 CuadroTexto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323850" y="260350"/>
            <a:ext cx="8496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" indent="0" eaLnBrk="1" hangingPunct="1">
              <a:buNone/>
            </a:pPr>
            <a:r>
              <a:rPr lang="es-CL" altLang="es-CL" sz="2000" b="1" u="none" dirty="0" smtClean="0"/>
              <a:t>Definición</a:t>
            </a:r>
            <a:endParaRPr lang="es-CL" altLang="es-CL" sz="2000" b="1" u="none" dirty="0"/>
          </a:p>
        </p:txBody>
      </p:sp>
    </p:spTree>
    <p:extLst>
      <p:ext uri="{BB962C8B-B14F-4D97-AF65-F5344CB8AC3E}">
        <p14:creationId xmlns:p14="http://schemas.microsoft.com/office/powerpoint/2010/main" val="18692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339558" y="940658"/>
            <a:ext cx="39084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s-MX" altLang="es-CL" sz="2000" b="1" u="none" dirty="0" smtClean="0">
                <a:solidFill>
                  <a:srgbClr val="0070C0"/>
                </a:solidFill>
              </a:rPr>
              <a:t> Potencias con exponente par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8357" y="1489288"/>
            <a:ext cx="8315621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>
              <a:spcBef>
                <a:spcPct val="50000"/>
              </a:spcBef>
              <a:defRPr/>
            </a:pPr>
            <a:r>
              <a:rPr lang="es-MX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Las potencias que tienen exponente par, son siempre positivas, sin importar el signo de la base.</a:t>
            </a:r>
            <a:endParaRPr lang="es-ES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ct val="50000"/>
              </a:spcBef>
              <a:defRPr/>
            </a:pPr>
            <a:endParaRPr lang="es-MX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ct val="50000"/>
              </a:spcBef>
              <a:defRPr/>
            </a:pPr>
            <a:endParaRPr lang="es-MX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542925" lvl="1" algn="just">
              <a:defRPr/>
            </a:pPr>
            <a:r>
              <a:rPr lang="es-MX" sz="2000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		</a:t>
            </a:r>
            <a:endParaRPr lang="es-ES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96030" y="2364849"/>
            <a:ext cx="1584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s-CL" sz="2000" b="1" u="none" dirty="0">
                <a:solidFill>
                  <a:srgbClr val="0070C0"/>
                </a:solidFill>
                <a:cs typeface="Arial" charset="0"/>
              </a:rPr>
              <a:t>Ejemplos:</a:t>
            </a:r>
            <a:endParaRPr lang="es-ES" altLang="es-CL" sz="2000" b="1" u="none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75112" y="2612748"/>
            <a:ext cx="291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u="none" dirty="0"/>
              <a:t>(– 11</a:t>
            </a:r>
            <a:r>
              <a:rPr lang="es-MX" altLang="es-CL" u="none" dirty="0" smtClean="0"/>
              <a:t>) </a:t>
            </a:r>
            <a:r>
              <a:rPr lang="es-ES" altLang="es-CL" u="none" dirty="0" smtClean="0"/>
              <a:t>∙ </a:t>
            </a:r>
            <a:r>
              <a:rPr lang="es-MX" altLang="es-CL" u="none" dirty="0" smtClean="0"/>
              <a:t>(– </a:t>
            </a:r>
            <a:r>
              <a:rPr lang="es-MX" altLang="es-CL" u="none" dirty="0"/>
              <a:t>11) = </a:t>
            </a:r>
            <a:endParaRPr lang="es-ES" altLang="es-CL" u="none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893295" y="2612748"/>
            <a:ext cx="758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u="none" dirty="0">
                <a:latin typeface="+mj-lt"/>
                <a:ea typeface="Verdana" pitchFamily="34" charset="0"/>
                <a:cs typeface="Verdana" pitchFamily="34" charset="0"/>
              </a:rPr>
              <a:t>121</a:t>
            </a:r>
            <a:endParaRPr lang="es-ES" u="none" baseline="300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979712" y="2612748"/>
            <a:ext cx="1439863" cy="404813"/>
            <a:chOff x="1247" y="2069"/>
            <a:chExt cx="907" cy="255"/>
          </a:xfrm>
        </p:grpSpPr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1247" y="2069"/>
              <a:ext cx="9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u="none" dirty="0">
                  <a:latin typeface="+mj-lt"/>
                  <a:ea typeface="Verdana" pitchFamily="34" charset="0"/>
                  <a:cs typeface="Verdana" pitchFamily="34" charset="0"/>
                </a:rPr>
                <a:t>1) (– 11)</a:t>
              </a:r>
              <a:r>
                <a:rPr lang="es-MX" u="none" baseline="30000" dirty="0">
                  <a:latin typeface="+mj-lt"/>
                  <a:ea typeface="Verdana" pitchFamily="34" charset="0"/>
                  <a:cs typeface="Verdana" pitchFamily="34" charset="0"/>
                </a:rPr>
                <a:t>2</a:t>
              </a:r>
              <a:endParaRPr lang="es-ES" u="none" baseline="300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1927" y="2091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u="none" dirty="0">
                  <a:latin typeface="+mj-lt"/>
                  <a:ea typeface="Verdana" pitchFamily="34" charset="0"/>
                  <a:cs typeface="Verdana" pitchFamily="34" charset="0"/>
                </a:rPr>
                <a:t>=</a:t>
              </a:r>
              <a:endParaRPr lang="es-ES" u="none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986062" y="3157641"/>
            <a:ext cx="496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u="none" dirty="0">
                <a:latin typeface="+mj-lt"/>
              </a:rPr>
              <a:t>2)</a:t>
            </a:r>
            <a:endParaRPr lang="es-ES" u="none" baseline="30000" dirty="0">
              <a:latin typeface="+mj-lt"/>
            </a:endParaRPr>
          </a:p>
        </p:txBody>
      </p:sp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431417"/>
              </p:ext>
            </p:extLst>
          </p:nvPr>
        </p:nvGraphicFramePr>
        <p:xfrm>
          <a:off x="3228578" y="3116804"/>
          <a:ext cx="24955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cuación" r:id="rId3" imgW="1663560" imgH="393480" progId="Equation.3">
                  <p:embed/>
                </p:oleObj>
              </mc:Choice>
              <mc:Fallback>
                <p:oleObj name="Ecuación" r:id="rId3" imgW="1663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578" y="3116804"/>
                        <a:ext cx="24955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40 CuadroTexto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323850" y="404813"/>
            <a:ext cx="8351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" indent="0" eaLnBrk="1" hangingPunct="1">
              <a:buNone/>
            </a:pPr>
            <a:r>
              <a:rPr lang="es-CL" altLang="es-CL" sz="2000" b="1" u="none" dirty="0" smtClean="0">
                <a:solidFill>
                  <a:schemeClr val="tx2"/>
                </a:solidFill>
              </a:rPr>
              <a:t>Signos </a:t>
            </a:r>
            <a:r>
              <a:rPr lang="es-CL" altLang="es-CL" sz="2000" b="1" u="none" dirty="0">
                <a:solidFill>
                  <a:schemeClr val="tx2"/>
                </a:solidFill>
              </a:rPr>
              <a:t>de una potencia </a:t>
            </a:r>
          </a:p>
        </p:txBody>
      </p:sp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160725"/>
              </p:ext>
            </p:extLst>
          </p:nvPr>
        </p:nvGraphicFramePr>
        <p:xfrm>
          <a:off x="2344738" y="3044825"/>
          <a:ext cx="9334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cuación" r:id="rId5" imgW="622080" imgH="469800" progId="Equation.3">
                  <p:embed/>
                </p:oleObj>
              </mc:Choice>
              <mc:Fallback>
                <p:oleObj name="Ecuación" r:id="rId5" imgW="622080" imgH="469800" progId="Equation.3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3044825"/>
                        <a:ext cx="9334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4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496944" cy="5721816"/>
          </a:xfrm>
        </p:spPr>
        <p:txBody>
          <a:bodyPr/>
          <a:lstStyle/>
          <a:p>
            <a:pPr marL="45720" indent="0">
              <a:buNone/>
            </a:pPr>
            <a:r>
              <a:rPr lang="es-MX" altLang="es-CL" sz="2400" b="1" dirty="0">
                <a:solidFill>
                  <a:srgbClr val="0070C0"/>
                </a:solidFill>
              </a:rPr>
              <a:t> Potencias con exponente </a:t>
            </a:r>
            <a:r>
              <a:rPr lang="es-MX" altLang="es-CL" sz="2400" b="1" dirty="0" smtClean="0">
                <a:solidFill>
                  <a:srgbClr val="0070C0"/>
                </a:solidFill>
              </a:rPr>
              <a:t>impar</a:t>
            </a:r>
            <a:endParaRPr lang="es-MX" altLang="es-CL" sz="2400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es-CL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1772816"/>
            <a:ext cx="828092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>
              <a:spcBef>
                <a:spcPct val="50000"/>
              </a:spcBef>
              <a:defRPr/>
            </a:pPr>
            <a:r>
              <a:rPr lang="es-MX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Las potencias que tienen exponente impar, son positivas si su base es positiva y negativas si su base es negativa.</a:t>
            </a:r>
            <a:endParaRPr lang="es-ES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ct val="50000"/>
              </a:spcBef>
              <a:defRPr/>
            </a:pPr>
            <a:endParaRPr lang="es-MX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ct val="50000"/>
              </a:spcBef>
              <a:defRPr/>
            </a:pPr>
            <a:endParaRPr lang="es-MX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542925" lvl="1" algn="just">
              <a:defRPr/>
            </a:pPr>
            <a:r>
              <a:rPr lang="es-MX" sz="2000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		</a:t>
            </a:r>
            <a:endParaRPr lang="es-ES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12750" y="2689046"/>
            <a:ext cx="1584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s-CL" sz="2000" b="1" u="none" dirty="0">
                <a:solidFill>
                  <a:srgbClr val="0070C0"/>
                </a:solidFill>
                <a:cs typeface="Arial" charset="0"/>
              </a:rPr>
              <a:t>Ejemplos:</a:t>
            </a:r>
            <a:endParaRPr lang="es-ES" altLang="es-CL" sz="2000" b="1" u="none" dirty="0">
              <a:solidFill>
                <a:srgbClr val="0070C0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57213" y="3284987"/>
            <a:ext cx="1493837" cy="434975"/>
            <a:chOff x="1111" y="1797"/>
            <a:chExt cx="941" cy="274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111" y="1797"/>
              <a:ext cx="9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2000" u="none" dirty="0">
                  <a:solidFill>
                    <a:schemeClr val="accent1">
                      <a:lumMod val="25000"/>
                    </a:schemeClr>
                  </a:solidFill>
                  <a:latin typeface="+mj-lt"/>
                </a:rPr>
                <a:t>1)  </a:t>
              </a:r>
              <a:r>
                <a:rPr lang="es-MX" sz="2000" u="none" dirty="0">
                  <a:latin typeface="+mj-lt"/>
                </a:rPr>
                <a:t>(– 12)</a:t>
              </a:r>
              <a:r>
                <a:rPr lang="es-MX" sz="2000" u="none" baseline="30000" dirty="0">
                  <a:latin typeface="+mj-lt"/>
                </a:rPr>
                <a:t>3</a:t>
              </a:r>
              <a:endParaRPr lang="es-ES" sz="2000" u="none" baseline="30000" dirty="0">
                <a:latin typeface="+mj-lt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870" y="1819"/>
              <a:ext cx="1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2000" u="none" dirty="0">
                  <a:latin typeface="+mj-lt"/>
                </a:rPr>
                <a:t>=</a:t>
              </a:r>
              <a:endParaRPr lang="es-ES" sz="2000" u="none" dirty="0">
                <a:latin typeface="+mj-lt"/>
              </a:endParaRPr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79712" y="3284984"/>
            <a:ext cx="3095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000" u="none" dirty="0">
                <a:latin typeface="+mj-lt"/>
              </a:rPr>
              <a:t>(–12)</a:t>
            </a:r>
            <a:r>
              <a:rPr lang="es-ES" sz="2000" u="none" dirty="0">
                <a:latin typeface="+mj-lt"/>
              </a:rPr>
              <a:t>∙</a:t>
            </a:r>
            <a:r>
              <a:rPr lang="es-MX" sz="2000" u="none" dirty="0">
                <a:latin typeface="+mj-lt"/>
              </a:rPr>
              <a:t>(–12)</a:t>
            </a:r>
            <a:r>
              <a:rPr lang="es-ES" sz="2000" u="none" dirty="0">
                <a:latin typeface="+mj-lt"/>
              </a:rPr>
              <a:t>∙</a:t>
            </a:r>
            <a:r>
              <a:rPr lang="es-MX" sz="2000" u="none" dirty="0">
                <a:latin typeface="+mj-lt"/>
              </a:rPr>
              <a:t>(–12) =  </a:t>
            </a:r>
            <a:endParaRPr lang="es-ES" sz="2000" u="none" dirty="0">
              <a:latin typeface="+mj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211960" y="3284984"/>
            <a:ext cx="1081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000" u="none" dirty="0">
                <a:latin typeface="+mj-lt"/>
              </a:rPr>
              <a:t>–1.728</a:t>
            </a:r>
            <a:endParaRPr lang="es-ES" sz="2000" u="none" baseline="30000" dirty="0">
              <a:latin typeface="+mj-lt"/>
            </a:endParaRPr>
          </a:p>
        </p:txBody>
      </p:sp>
      <p:sp>
        <p:nvSpPr>
          <p:cNvPr id="11" name="1 Rectángulo"/>
          <p:cNvSpPr>
            <a:spLocks noChangeArrowheads="1"/>
          </p:cNvSpPr>
          <p:nvPr/>
        </p:nvSpPr>
        <p:spPr bwMode="auto">
          <a:xfrm>
            <a:off x="557213" y="4162871"/>
            <a:ext cx="41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u="none">
                <a:solidFill>
                  <a:srgbClr val="1E4649"/>
                </a:solidFill>
              </a:rPr>
              <a:t>2)</a:t>
            </a:r>
            <a:endParaRPr lang="es-ES" altLang="es-CL" sz="2000" u="none" baseline="30000">
              <a:solidFill>
                <a:srgbClr val="1E4649"/>
              </a:solidFill>
            </a:endParaRPr>
          </a:p>
        </p:txBody>
      </p:sp>
      <p:graphicFrame>
        <p:nvGraphicFramePr>
          <p:cNvPr id="12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312573"/>
              </p:ext>
            </p:extLst>
          </p:nvPr>
        </p:nvGraphicFramePr>
        <p:xfrm>
          <a:off x="942974" y="4019549"/>
          <a:ext cx="4637138" cy="7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cuación" r:id="rId3" imgW="2743200" imgH="469800" progId="Equation.3">
                  <p:embed/>
                </p:oleObj>
              </mc:Choice>
              <mc:Fallback>
                <p:oleObj name="Ecuación" r:id="rId3" imgW="2743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4" y="4019549"/>
                        <a:ext cx="4637138" cy="79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0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80920" cy="6192688"/>
          </a:xfrm>
        </p:spPr>
        <p:txBody>
          <a:bodyPr/>
          <a:lstStyle/>
          <a:p>
            <a:pPr marL="45720" indent="0">
              <a:buNone/>
            </a:pPr>
            <a:r>
              <a:rPr lang="es-CL" altLang="es-CL" sz="2400" b="1" dirty="0">
                <a:solidFill>
                  <a:srgbClr val="7F7F7F"/>
                </a:solidFill>
              </a:rPr>
              <a:t>Propiedades</a:t>
            </a:r>
          </a:p>
          <a:p>
            <a:pPr marL="45720" indent="0">
              <a:buNone/>
            </a:pPr>
            <a:endParaRPr lang="es-CL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1650" y="2492375"/>
            <a:ext cx="3854450" cy="7143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>
              <a:spcBef>
                <a:spcPct val="50000"/>
              </a:spcBef>
              <a:defRPr/>
            </a:pPr>
            <a:r>
              <a:rPr lang="es-MX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Se conserva la base y se suman los exponentes.</a:t>
            </a:r>
            <a:endParaRPr lang="es-ES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0" lvl="1" algn="just">
              <a:spcBef>
                <a:spcPct val="50000"/>
              </a:spcBef>
              <a:defRPr/>
            </a:pPr>
            <a:endParaRPr lang="es-E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ct val="50000"/>
              </a:spcBef>
              <a:defRPr/>
            </a:pPr>
            <a:endParaRPr lang="es-MX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ct val="50000"/>
              </a:spcBef>
              <a:defRPr/>
            </a:pPr>
            <a:endParaRPr lang="es-MX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542925" lvl="1" algn="just">
              <a:defRPr/>
            </a:pPr>
            <a:r>
              <a:rPr lang="es-MX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		</a:t>
            </a:r>
            <a:endParaRPr lang="es-ES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33363" y="1314450"/>
            <a:ext cx="3690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s-MX" altLang="es-CL" sz="2000" b="1" u="none" dirty="0" smtClean="0">
                <a:solidFill>
                  <a:srgbClr val="84BD00"/>
                </a:solidFill>
              </a:rPr>
              <a:t> </a:t>
            </a:r>
            <a:r>
              <a:rPr lang="es-MX" altLang="es-CL" sz="2000" b="1" u="none" dirty="0" smtClean="0">
                <a:solidFill>
                  <a:srgbClr val="0070C0"/>
                </a:solidFill>
              </a:rPr>
              <a:t>Multiplicación de potencias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56315"/>
              </p:ext>
            </p:extLst>
          </p:nvPr>
        </p:nvGraphicFramePr>
        <p:xfrm>
          <a:off x="468313" y="1989138"/>
          <a:ext cx="7993062" cy="36004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60526"/>
                <a:gridCol w="4032536"/>
              </a:tblGrid>
              <a:tr h="39624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Igual base</a:t>
                      </a:r>
                      <a:endParaRPr lang="es-E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2" marR="91442" marT="45721" marB="45721">
                    <a:lnL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Igual exponente</a:t>
                      </a:r>
                      <a:endParaRPr lang="es-E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2" marR="91442" marT="45721" marB="45721">
                    <a:lnL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4204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42" marR="91442" marT="45721" marB="45721">
                    <a:lnL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 smtClean="0"/>
                    </a:p>
                    <a:p>
                      <a:endParaRPr lang="es-ES" sz="1800" dirty="0"/>
                    </a:p>
                  </a:txBody>
                  <a:tcPr marL="91442" marR="91442" marT="45721" marB="45721">
                    <a:lnL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63553" y="2492375"/>
            <a:ext cx="3889401" cy="7143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ct val="50000"/>
              </a:spcBef>
              <a:defRPr/>
            </a:pPr>
            <a:r>
              <a:rPr lang="es-MX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Se multiplican las bases y se conserva el exponente.</a:t>
            </a:r>
            <a:endParaRPr lang="es-ES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0" lvl="1">
              <a:spcBef>
                <a:spcPct val="50000"/>
              </a:spcBef>
              <a:defRPr/>
            </a:pPr>
            <a:endParaRPr lang="es-E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s-MX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s-MX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542925" lvl="1">
              <a:defRPr/>
            </a:pPr>
            <a:r>
              <a:rPr lang="es-MX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		</a:t>
            </a:r>
            <a:endParaRPr lang="es-ES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9750" y="4221163"/>
            <a:ext cx="158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s-CL" b="1" u="none" dirty="0">
                <a:solidFill>
                  <a:srgbClr val="669900"/>
                </a:solidFill>
                <a:cs typeface="Arial" charset="0"/>
              </a:rPr>
              <a:t>Ejemplo</a:t>
            </a:r>
            <a:r>
              <a:rPr lang="es-CL" altLang="es-CL" b="1" u="none" dirty="0">
                <a:solidFill>
                  <a:srgbClr val="84BD00"/>
                </a:solidFill>
                <a:cs typeface="Arial" charset="0"/>
              </a:rPr>
              <a:t>:</a:t>
            </a:r>
            <a:endParaRPr lang="es-ES" altLang="es-CL" b="1" u="none" dirty="0">
              <a:solidFill>
                <a:srgbClr val="84BD00"/>
              </a:solidFill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72000" y="4221163"/>
            <a:ext cx="158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s-CL" b="1" u="none" dirty="0">
                <a:solidFill>
                  <a:srgbClr val="669900"/>
                </a:solidFill>
                <a:cs typeface="Arial" charset="0"/>
              </a:rPr>
              <a:t>Ejemplo:</a:t>
            </a:r>
            <a:endParaRPr lang="es-ES" altLang="es-CL" b="1" u="none" dirty="0">
              <a:solidFill>
                <a:srgbClr val="669900"/>
              </a:solidFill>
              <a:cs typeface="Arial" charset="0"/>
            </a:endParaRPr>
          </a:p>
        </p:txBody>
      </p:sp>
      <p:grpSp>
        <p:nvGrpSpPr>
          <p:cNvPr id="10" name="74 Grupo"/>
          <p:cNvGrpSpPr>
            <a:grpSpLocks/>
          </p:cNvGrpSpPr>
          <p:nvPr/>
        </p:nvGrpSpPr>
        <p:grpSpPr bwMode="auto">
          <a:xfrm>
            <a:off x="1404440" y="3429000"/>
            <a:ext cx="2303464" cy="576263"/>
            <a:chOff x="3409960" y="2571744"/>
            <a:chExt cx="2303464" cy="576262"/>
          </a:xfrm>
        </p:grpSpPr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3479811" y="2644769"/>
              <a:ext cx="2233613" cy="400050"/>
              <a:chOff x="2199" y="3113"/>
              <a:chExt cx="1407" cy="252"/>
            </a:xfrm>
          </p:grpSpPr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2881" y="3113"/>
                <a:ext cx="72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s-MX" altLang="es-CL" sz="2000" u="none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</a:t>
                </a:r>
                <a:r>
                  <a:rPr lang="es-MX" altLang="es-CL" sz="2000" u="none" baseline="30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</a:t>
                </a:r>
                <a:r>
                  <a:rPr lang="es-MX" altLang="es-CL" sz="2000" u="none" baseline="30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+ m</a:t>
                </a:r>
                <a:endParaRPr lang="es-ES" altLang="es-CL" sz="2000" u="none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2199" y="3113"/>
                <a:ext cx="50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s-MX" altLang="es-CL" sz="2000" u="none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</a:t>
                </a:r>
                <a:r>
                  <a:rPr lang="es-MX" altLang="es-CL" sz="2000" u="none" baseline="30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</a:t>
                </a:r>
                <a:r>
                  <a:rPr lang="es-MX" altLang="es-CL" sz="2000" u="none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s-MX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s-MX" altLang="es-CL" sz="2000" u="none" baseline="30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endParaRPr lang="es-ES" altLang="es-CL" sz="2000" u="none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382" y="3113"/>
                <a:ext cx="6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s-MX" altLang="es-CL" sz="2000" u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∙</a:t>
                </a:r>
                <a:r>
                  <a:rPr lang="es-MX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</a:t>
                </a:r>
                <a:r>
                  <a:rPr lang="es-MX" altLang="es-CL" sz="2000" u="none" baseline="30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</a:t>
                </a:r>
                <a:r>
                  <a:rPr lang="es-MX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</a:t>
                </a:r>
                <a:endParaRPr lang="es-ES" altLang="es-CL" sz="20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409960" y="2571744"/>
              <a:ext cx="1884413" cy="576262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</p:grpSp>
      <p:grpSp>
        <p:nvGrpSpPr>
          <p:cNvPr id="16" name="23 Grupo"/>
          <p:cNvGrpSpPr>
            <a:grpSpLocks/>
          </p:cNvGrpSpPr>
          <p:nvPr/>
        </p:nvGrpSpPr>
        <p:grpSpPr bwMode="auto">
          <a:xfrm>
            <a:off x="5508104" y="3429000"/>
            <a:ext cx="2520951" cy="576263"/>
            <a:chOff x="3122614" y="1989138"/>
            <a:chExt cx="2520951" cy="576262"/>
          </a:xfrm>
        </p:grpSpPr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3192464" y="2060578"/>
              <a:ext cx="2451101" cy="401638"/>
              <a:chOff x="2062" y="1298"/>
              <a:chExt cx="1544" cy="253"/>
            </a:xfrm>
          </p:grpSpPr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2653" y="1298"/>
                <a:ext cx="95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s-MX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(a</a:t>
                </a:r>
                <a:r>
                  <a:rPr lang="es-ES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∙</a:t>
                </a:r>
                <a:r>
                  <a:rPr lang="es-MX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b)</a:t>
                </a:r>
                <a:r>
                  <a:rPr lang="es-MX" altLang="es-CL" sz="2000" u="none" baseline="30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</a:t>
                </a:r>
                <a:endParaRPr lang="es-ES" altLang="es-CL" sz="2000" u="none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2062" y="1299"/>
                <a:ext cx="50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s-MX" altLang="es-CL" sz="2000" u="none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</a:t>
                </a:r>
                <a:r>
                  <a:rPr lang="es-MX" altLang="es-CL" sz="2000" u="none" baseline="30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</a:t>
                </a:r>
                <a:r>
                  <a:rPr lang="es-MX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s-MX" altLang="es-CL" sz="2000" u="none" baseline="30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endParaRPr lang="es-ES" altLang="es-CL" sz="2000" u="none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2245" y="1299"/>
                <a:ext cx="6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s-MX" altLang="es-CL" sz="2000" u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∙</a:t>
                </a:r>
                <a:r>
                  <a:rPr lang="es-MX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s-MX" altLang="es-CL" sz="2000" u="none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</a:t>
                </a:r>
                <a:r>
                  <a:rPr lang="es-MX" altLang="es-CL" sz="2000" u="none" baseline="30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</a:t>
                </a:r>
                <a:r>
                  <a:rPr lang="es-MX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</a:t>
                </a:r>
                <a:endParaRPr lang="es-ES" altLang="es-CL" sz="20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122614" y="1989138"/>
              <a:ext cx="1800300" cy="576262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</p:grp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3203848" y="3563168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CL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s-ES" altLang="es-CL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≠ 0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7380313" y="3547005"/>
            <a:ext cx="108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CL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 </a:t>
            </a:r>
            <a:r>
              <a:rPr lang="es-ES" altLang="es-CL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≠ 0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297113" y="4879975"/>
            <a:ext cx="1150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u="none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r>
              <a:rPr lang="es-MX" altLang="es-CL" sz="2000" u="none" baseline="30000">
                <a:solidFill>
                  <a:schemeClr val="tx1">
                    <a:lumMod val="85000"/>
                    <a:lumOff val="15000"/>
                  </a:schemeClr>
                </a:solidFill>
              </a:rPr>
              <a:t>x + 3x</a:t>
            </a:r>
            <a:endParaRPr lang="es-ES" altLang="es-CL" sz="2000" u="none" baseline="30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5" name="Group 13"/>
          <p:cNvGrpSpPr>
            <a:grpSpLocks/>
          </p:cNvGrpSpPr>
          <p:nvPr/>
        </p:nvGrpSpPr>
        <p:grpSpPr bwMode="auto">
          <a:xfrm>
            <a:off x="971550" y="4868863"/>
            <a:ext cx="1584325" cy="400050"/>
            <a:chOff x="2018" y="2870"/>
            <a:chExt cx="998" cy="252"/>
          </a:xfrm>
        </p:grpSpPr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2018" y="2870"/>
              <a:ext cx="5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L" sz="2000" u="non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</a:t>
              </a:r>
              <a:r>
                <a:rPr lang="es-MX" altLang="es-CL" sz="2000" u="none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x</a:t>
              </a:r>
              <a:r>
                <a:rPr lang="es-CL" altLang="es-CL" sz="2000" u="non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</a:t>
              </a:r>
              <a:r>
                <a:rPr lang="es-ES" altLang="es-CL" sz="2000" u="non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∙</a:t>
              </a:r>
              <a:r>
                <a:rPr lang="es-MX" altLang="es-CL" sz="2000" u="non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s-MX" altLang="es-CL" sz="2000" u="none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endParaRPr lang="es-ES" altLang="es-CL" sz="2000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2381" y="28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L" sz="2000" u="non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</a:t>
              </a:r>
              <a:r>
                <a:rPr lang="es-MX" altLang="es-CL" sz="2000" u="none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3x  </a:t>
              </a:r>
              <a:r>
                <a:rPr lang="es-MX" altLang="es-CL" sz="2000" u="non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=</a:t>
              </a:r>
              <a:endParaRPr lang="es-ES" altLang="es-CL" sz="2000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3003550" y="4868863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 5</a:t>
            </a:r>
            <a:r>
              <a:rPr lang="es-MX" altLang="es-CL" sz="2000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4x</a:t>
            </a:r>
            <a:endParaRPr lang="es-ES" altLang="es-CL" sz="2000" u="none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9" name="Group 10"/>
          <p:cNvGrpSpPr>
            <a:grpSpLocks/>
          </p:cNvGrpSpPr>
          <p:nvPr/>
        </p:nvGrpSpPr>
        <p:grpSpPr bwMode="auto">
          <a:xfrm>
            <a:off x="4787900" y="4868863"/>
            <a:ext cx="1223963" cy="400050"/>
            <a:chOff x="1791" y="2160"/>
            <a:chExt cx="771" cy="252"/>
          </a:xfrm>
        </p:grpSpPr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1791" y="2160"/>
              <a:ext cx="4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L" sz="2000" u="non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</a:t>
              </a:r>
              <a:r>
                <a:rPr lang="es-MX" altLang="es-CL" sz="2000" u="none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r>
                <a:rPr lang="es-CL" altLang="es-CL" sz="2000" u="non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s-ES" altLang="es-CL" sz="2000" u="non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∙</a:t>
              </a:r>
              <a:r>
                <a:rPr lang="es-MX" altLang="es-CL" sz="2000" u="non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s-MX" altLang="es-CL" sz="2000" u="none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endParaRPr lang="es-ES" altLang="es-CL" sz="2000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2109" y="2160"/>
              <a:ext cx="4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L" sz="2000" u="non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r>
                <a:rPr lang="es-MX" altLang="es-CL" sz="2000" u="none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r>
                <a:rPr lang="es-CL" altLang="es-CL" sz="2000" u="non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s-ES" altLang="es-CL" sz="2000" u="non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=</a:t>
              </a:r>
              <a:r>
                <a:rPr lang="es-MX" altLang="es-CL" sz="2000" u="non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s-MX" altLang="es-CL" sz="2000" u="none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endParaRPr lang="es-ES" altLang="es-CL" sz="2000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940425" y="4868863"/>
            <a:ext cx="1366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(4</a:t>
            </a:r>
            <a:r>
              <a:rPr lang="es-CL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∙</a:t>
            </a:r>
            <a:r>
              <a:rPr lang="es-MX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2)</a:t>
            </a:r>
            <a:r>
              <a:rPr lang="es-MX" altLang="es-CL" sz="2000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 </a:t>
            </a:r>
            <a:r>
              <a:rPr lang="es-MX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</a:t>
            </a:r>
            <a:endParaRPr lang="es-ES" altLang="es-CL" sz="2000" u="none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7092950" y="4868863"/>
            <a:ext cx="1150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r>
              <a:rPr lang="es-MX" altLang="es-CL" sz="2000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s-CL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64</a:t>
            </a:r>
            <a:r>
              <a:rPr lang="es-MX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MX" altLang="es-CL" sz="2000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s-ES" altLang="es-CL" sz="2000" u="none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5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2" grpId="0"/>
      <p:bldP spid="23" grpId="0"/>
      <p:bldP spid="24" grpId="0"/>
      <p:bldP spid="28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424936" cy="5976664"/>
          </a:xfrm>
        </p:spPr>
        <p:txBody>
          <a:bodyPr/>
          <a:lstStyle/>
          <a:p>
            <a:pPr marL="45720" indent="0">
              <a:buNone/>
            </a:pP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777460"/>
              </p:ext>
            </p:extLst>
          </p:nvPr>
        </p:nvGraphicFramePr>
        <p:xfrm>
          <a:off x="468313" y="1989138"/>
          <a:ext cx="7993062" cy="36004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60526"/>
                <a:gridCol w="4032536"/>
              </a:tblGrid>
              <a:tr h="39624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Igual base</a:t>
                      </a:r>
                      <a:endParaRPr lang="es-E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2" marR="91442" marT="45721" marB="45721">
                    <a:lnL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Igual exponente</a:t>
                      </a:r>
                      <a:endParaRPr lang="es-E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2" marR="91442" marT="45721" marB="45721">
                    <a:lnL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4204">
                <a:tc>
                  <a:txBody>
                    <a:bodyPr/>
                    <a:lstStyle/>
                    <a:p>
                      <a:endParaRPr lang="es-E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1" marB="45721">
                    <a:lnL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42" marR="91442" marT="45721" marB="45721">
                    <a:lnL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5" y="2492375"/>
            <a:ext cx="3817390" cy="7143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ct val="50000"/>
              </a:spcBef>
              <a:defRPr/>
            </a:pPr>
            <a:r>
              <a:rPr lang="es-MX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Se conserva la base y se </a:t>
            </a:r>
            <a:r>
              <a:rPr lang="es-MX" u="none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restan </a:t>
            </a:r>
            <a:r>
              <a:rPr lang="es-MX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los exponentes.</a:t>
            </a:r>
            <a:endParaRPr lang="es-ES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0" lvl="1">
              <a:spcBef>
                <a:spcPct val="50000"/>
              </a:spcBef>
              <a:defRPr/>
            </a:pPr>
            <a:endParaRPr lang="es-E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s-MX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s-MX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542925" lvl="1">
              <a:defRPr/>
            </a:pPr>
            <a:r>
              <a:rPr lang="es-MX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		</a:t>
            </a:r>
            <a:endParaRPr lang="es-ES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grpSp>
        <p:nvGrpSpPr>
          <p:cNvPr id="6" name="74 Grupo"/>
          <p:cNvGrpSpPr>
            <a:grpSpLocks/>
          </p:cNvGrpSpPr>
          <p:nvPr/>
        </p:nvGrpSpPr>
        <p:grpSpPr bwMode="auto">
          <a:xfrm>
            <a:off x="1404440" y="3429000"/>
            <a:ext cx="2303464" cy="576263"/>
            <a:chOff x="3409960" y="2571744"/>
            <a:chExt cx="2303464" cy="576262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479811" y="2644769"/>
              <a:ext cx="2233613" cy="400050"/>
              <a:chOff x="2199" y="3113"/>
              <a:chExt cx="1407" cy="252"/>
            </a:xfrm>
          </p:grpSpPr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2881" y="3113"/>
                <a:ext cx="72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s-MX" altLang="es-CL" sz="2000" u="none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</a:t>
                </a:r>
                <a:r>
                  <a:rPr lang="es-MX" altLang="es-CL" sz="2000" u="none" baseline="30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</a:t>
                </a:r>
                <a:r>
                  <a:rPr lang="es-MX" altLang="es-CL" sz="2000" u="none" baseline="30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- m</a:t>
                </a:r>
                <a:endParaRPr lang="es-ES" altLang="es-CL" sz="2000" u="none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2199" y="3113"/>
                <a:ext cx="50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s-MX" altLang="es-CL" sz="2000" u="none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</a:t>
                </a:r>
                <a:r>
                  <a:rPr lang="es-MX" altLang="es-CL" sz="2000" u="none" baseline="30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</a:t>
                </a:r>
                <a:r>
                  <a:rPr lang="es-MX" altLang="es-CL" sz="2000" u="none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s-MX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s-MX" altLang="es-CL" sz="2000" u="none" baseline="30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endParaRPr lang="es-ES" altLang="es-CL" sz="2000" u="none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2382" y="3113"/>
                <a:ext cx="6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s-MX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 a</a:t>
                </a:r>
                <a:r>
                  <a:rPr lang="es-MX" altLang="es-CL" sz="2000" u="none" baseline="30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</a:t>
                </a:r>
                <a:r>
                  <a:rPr lang="es-MX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</a:t>
                </a:r>
                <a:endParaRPr lang="es-ES" altLang="es-CL" sz="20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3409960" y="2571744"/>
              <a:ext cx="1884413" cy="576262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572000" y="2492375"/>
            <a:ext cx="3889401" cy="7143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ct val="50000"/>
              </a:spcBef>
              <a:defRPr/>
            </a:pPr>
            <a:r>
              <a:rPr lang="es-MX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Se </a:t>
            </a:r>
            <a:r>
              <a:rPr lang="es-MX" u="none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dividen </a:t>
            </a:r>
            <a:r>
              <a:rPr lang="es-MX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las bases y se conserva el exponente.</a:t>
            </a:r>
            <a:endParaRPr lang="es-ES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0" lvl="1">
              <a:spcBef>
                <a:spcPct val="50000"/>
              </a:spcBef>
              <a:defRPr/>
            </a:pPr>
            <a:endParaRPr lang="es-E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s-MX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s-MX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542925" lvl="1">
              <a:defRPr/>
            </a:pPr>
            <a:r>
              <a:rPr lang="es-MX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		</a:t>
            </a:r>
            <a:endParaRPr lang="es-ES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grpSp>
        <p:nvGrpSpPr>
          <p:cNvPr id="13" name="23 Grupo"/>
          <p:cNvGrpSpPr>
            <a:grpSpLocks/>
          </p:cNvGrpSpPr>
          <p:nvPr/>
        </p:nvGrpSpPr>
        <p:grpSpPr bwMode="auto">
          <a:xfrm>
            <a:off x="5508104" y="3429000"/>
            <a:ext cx="2520951" cy="576263"/>
            <a:chOff x="3122614" y="1989138"/>
            <a:chExt cx="2520951" cy="576262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3192464" y="2060578"/>
              <a:ext cx="2451101" cy="401638"/>
              <a:chOff x="2062" y="1298"/>
              <a:chExt cx="1544" cy="253"/>
            </a:xfrm>
          </p:grpSpPr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2653" y="1298"/>
                <a:ext cx="95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s-MX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(a</a:t>
                </a:r>
                <a:r>
                  <a:rPr lang="es-ES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</a:t>
                </a:r>
                <a:r>
                  <a:rPr lang="es-MX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b)</a:t>
                </a:r>
                <a:r>
                  <a:rPr lang="es-MX" altLang="es-CL" sz="2000" u="none" baseline="30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</a:t>
                </a:r>
                <a:endParaRPr lang="es-ES" altLang="es-CL" sz="2000" u="none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" name="Text Box 6"/>
              <p:cNvSpPr txBox="1">
                <a:spLocks noChangeArrowheads="1"/>
              </p:cNvSpPr>
              <p:nvPr/>
            </p:nvSpPr>
            <p:spPr bwMode="auto">
              <a:xfrm>
                <a:off x="2062" y="1299"/>
                <a:ext cx="50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s-MX" altLang="es-CL" sz="2000" u="none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</a:t>
                </a:r>
                <a:r>
                  <a:rPr lang="es-MX" altLang="es-CL" sz="2000" u="none" baseline="30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</a:t>
                </a:r>
                <a:r>
                  <a:rPr lang="es-MX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s-MX" altLang="es-CL" sz="2000" u="none" baseline="30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endParaRPr lang="es-ES" altLang="es-CL" sz="2000" u="none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2245" y="1299"/>
                <a:ext cx="6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s-MX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 </a:t>
                </a:r>
                <a:r>
                  <a:rPr lang="es-MX" altLang="es-CL" sz="2000" u="none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</a:t>
                </a:r>
                <a:r>
                  <a:rPr lang="es-MX" altLang="es-CL" sz="2000" u="none" baseline="30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</a:t>
                </a:r>
                <a:r>
                  <a:rPr lang="es-MX" altLang="es-CL" sz="2000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</a:t>
                </a:r>
                <a:endParaRPr lang="es-ES" altLang="es-CL" sz="20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122614" y="1989138"/>
              <a:ext cx="1800300" cy="576262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</p:grp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39750" y="4221163"/>
            <a:ext cx="158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s-CL" b="1" u="none" dirty="0">
                <a:solidFill>
                  <a:srgbClr val="669900"/>
                </a:solidFill>
                <a:cs typeface="Arial" charset="0"/>
              </a:rPr>
              <a:t>Ejemplo</a:t>
            </a:r>
            <a:r>
              <a:rPr lang="es-CL" altLang="es-CL" b="1" u="none" dirty="0">
                <a:solidFill>
                  <a:srgbClr val="84BD00"/>
                </a:solidFill>
                <a:cs typeface="Arial" charset="0"/>
              </a:rPr>
              <a:t>:</a:t>
            </a:r>
            <a:endParaRPr lang="es-ES" altLang="es-CL" b="1" u="none" dirty="0">
              <a:solidFill>
                <a:srgbClr val="84BD00"/>
              </a:solidFill>
              <a:cs typeface="Arial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572000" y="4221163"/>
            <a:ext cx="158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s-CL" b="1" u="none" dirty="0">
                <a:solidFill>
                  <a:srgbClr val="669900"/>
                </a:solidFill>
                <a:cs typeface="Arial" charset="0"/>
              </a:rPr>
              <a:t>Ejemplo:</a:t>
            </a:r>
            <a:endParaRPr lang="es-ES" altLang="es-CL" b="1" u="none" dirty="0">
              <a:solidFill>
                <a:srgbClr val="669900"/>
              </a:solidFill>
              <a:cs typeface="Arial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224110" y="1314450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altLang="es-CL" sz="2000" b="1" u="none" dirty="0">
                <a:solidFill>
                  <a:srgbClr val="0070C0"/>
                </a:solidFill>
              </a:rPr>
              <a:t> División de potencias</a:t>
            </a:r>
          </a:p>
        </p:txBody>
      </p: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3203848" y="3563168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CL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s-ES" altLang="es-CL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≠ 0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7380313" y="3547005"/>
            <a:ext cx="108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CL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 </a:t>
            </a:r>
            <a:r>
              <a:rPr lang="es-ES" altLang="es-CL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≠ 0</a:t>
            </a:r>
          </a:p>
        </p:txBody>
      </p: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1331640" y="4653136"/>
            <a:ext cx="935037" cy="730250"/>
            <a:chOff x="2064" y="2205"/>
            <a:chExt cx="589" cy="460"/>
          </a:xfrm>
        </p:grpSpPr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2064" y="2205"/>
              <a:ext cx="589" cy="460"/>
              <a:chOff x="2064" y="2205"/>
              <a:chExt cx="589" cy="460"/>
            </a:xfrm>
          </p:grpSpPr>
          <p:sp>
            <p:nvSpPr>
              <p:cNvPr id="27" name="Text Box 13"/>
              <p:cNvSpPr txBox="1">
                <a:spLocks noChangeArrowheads="1"/>
              </p:cNvSpPr>
              <p:nvPr/>
            </p:nvSpPr>
            <p:spPr bwMode="auto">
              <a:xfrm>
                <a:off x="2064" y="2205"/>
                <a:ext cx="45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altLang="es-CL" u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9</a:t>
                </a:r>
                <a:r>
                  <a:rPr lang="es-MX" altLang="es-CL" u="none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23</a:t>
                </a:r>
                <a:endParaRPr lang="es-ES" altLang="es-CL" u="none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2064" y="2432"/>
                <a:ext cx="45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altLang="es-CL" u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9</a:t>
                </a:r>
                <a:r>
                  <a:rPr lang="es-MX" altLang="es-CL" u="none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6</a:t>
                </a:r>
                <a:endParaRPr lang="es-ES" altLang="es-CL" u="none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Text Box 15"/>
              <p:cNvSpPr txBox="1">
                <a:spLocks noChangeArrowheads="1"/>
              </p:cNvSpPr>
              <p:nvPr/>
            </p:nvSpPr>
            <p:spPr bwMode="auto">
              <a:xfrm>
                <a:off x="2381" y="2296"/>
                <a:ext cx="27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altLang="es-CL" u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=</a:t>
                </a:r>
                <a:endParaRPr lang="es-ES" altLang="es-CL" u="non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2109" y="243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2842940" y="4797152"/>
            <a:ext cx="100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9</a:t>
            </a:r>
            <a:r>
              <a:rPr lang="es-MX" altLang="es-CL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  <a:endParaRPr lang="es-ES" altLang="es-CL" u="none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2079352" y="4797601"/>
            <a:ext cx="1081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r>
              <a:rPr lang="es-MX" altLang="es-CL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 – 6</a:t>
            </a:r>
            <a:endParaRPr lang="es-ES" altLang="es-CL" u="none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2" name="Group 12"/>
          <p:cNvGrpSpPr>
            <a:grpSpLocks/>
          </p:cNvGrpSpPr>
          <p:nvPr/>
        </p:nvGrpSpPr>
        <p:grpSpPr bwMode="auto">
          <a:xfrm>
            <a:off x="5436717" y="4653061"/>
            <a:ext cx="1008062" cy="792163"/>
            <a:chOff x="1610" y="2302"/>
            <a:chExt cx="635" cy="499"/>
          </a:xfrm>
        </p:grpSpPr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1700" y="2568"/>
              <a:ext cx="4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L" u="non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</a:t>
              </a:r>
              <a:r>
                <a:rPr lang="es-MX" altLang="es-CL" u="none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endParaRPr lang="es-ES" altLang="es-CL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1610" y="2302"/>
              <a:ext cx="6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L" u="non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28</a:t>
              </a:r>
              <a:r>
                <a:rPr lang="es-MX" altLang="es-CL" u="none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r>
                <a:rPr lang="es-CL" altLang="es-CL" u="non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s-ES" altLang="es-CL" u="none" dirty="0"/>
                <a:t>  </a:t>
              </a:r>
              <a:r>
                <a:rPr lang="es-MX" altLang="es-CL" u="none" dirty="0"/>
                <a:t> </a:t>
              </a:r>
              <a:r>
                <a:rPr lang="es-MX" altLang="es-CL" u="none" baseline="30000" dirty="0"/>
                <a:t> </a:t>
              </a:r>
              <a:endParaRPr lang="es-ES" altLang="es-CL" u="none" baseline="30000" dirty="0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1701" y="2568"/>
              <a:ext cx="272" cy="0"/>
            </a:xfrm>
            <a:prstGeom prst="line">
              <a:avLst/>
            </a:prstGeom>
            <a:noFill/>
            <a:ln w="9525">
              <a:solidFill>
                <a:srgbClr val="4B5D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012160" y="4859868"/>
            <a:ext cx="2303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(28 : 4)</a:t>
            </a:r>
            <a:r>
              <a:rPr lang="es-MX" altLang="es-CL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s-MX" altLang="es-CL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</a:t>
            </a:r>
            <a:endParaRPr lang="es-ES" altLang="es-CL" u="none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7236470" y="4869160"/>
            <a:ext cx="1223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r>
              <a:rPr lang="es-MX" altLang="es-CL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s-CL" altLang="es-CL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altLang="es-CL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49</a:t>
            </a:r>
            <a:r>
              <a:rPr lang="es-MX" altLang="es-CL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MX" altLang="es-CL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s-ES" altLang="es-CL" u="none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22" grpId="0"/>
      <p:bldP spid="23" grpId="0"/>
      <p:bldP spid="30" grpId="0"/>
      <p:bldP spid="31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Transmisión de lista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241</TotalTime>
  <Words>643</Words>
  <Application>Microsoft Office PowerPoint</Application>
  <PresentationFormat>Presentación en pantalla (4:3)</PresentationFormat>
  <Paragraphs>228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Transmisión de listas</vt:lpstr>
      <vt:lpstr>Ecuación</vt:lpstr>
      <vt:lpstr>Flash Movie</vt:lpstr>
      <vt:lpstr>        Liceo Andrés Bello A-94            Departamento de Matemática.            Prof.   Beatriz Muñoz Rojo.  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23</cp:revision>
  <dcterms:created xsi:type="dcterms:W3CDTF">2020-03-18T01:27:42Z</dcterms:created>
  <dcterms:modified xsi:type="dcterms:W3CDTF">2020-03-18T05:29:14Z</dcterms:modified>
</cp:coreProperties>
</file>